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95" r:id="rId2"/>
    <p:sldId id="325" r:id="rId3"/>
    <p:sldId id="326" r:id="rId4"/>
    <p:sldId id="327" r:id="rId5"/>
    <p:sldId id="333" r:id="rId6"/>
    <p:sldId id="321" r:id="rId7"/>
    <p:sldId id="310" r:id="rId8"/>
    <p:sldId id="334" r:id="rId9"/>
    <p:sldId id="335" r:id="rId10"/>
    <p:sldId id="328" r:id="rId11"/>
    <p:sldId id="324" r:id="rId12"/>
    <p:sldId id="336" r:id="rId13"/>
    <p:sldId id="329" r:id="rId14"/>
    <p:sldId id="337" r:id="rId15"/>
    <p:sldId id="338" r:id="rId16"/>
    <p:sldId id="340" r:id="rId17"/>
    <p:sldId id="330" r:id="rId18"/>
    <p:sldId id="341" r:id="rId19"/>
    <p:sldId id="342" r:id="rId20"/>
    <p:sldId id="343" r:id="rId21"/>
    <p:sldId id="331" r:id="rId22"/>
    <p:sldId id="332" r:id="rId23"/>
    <p:sldId id="304" r:id="rId24"/>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FFFF99"/>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82" autoAdjust="0"/>
    <p:restoredTop sz="51155" autoAdjust="0"/>
  </p:normalViewPr>
  <p:slideViewPr>
    <p:cSldViewPr showGuides="1">
      <p:cViewPr varScale="1">
        <p:scale>
          <a:sx n="36" d="100"/>
          <a:sy n="36" d="100"/>
        </p:scale>
        <p:origin x="-2334" y="-48"/>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50C1FE-B8BF-44C0-9FE2-D7A6D1E1267B}" type="doc">
      <dgm:prSet loTypeId="urn:microsoft.com/office/officeart/2005/8/layout/radial5" loCatId="relationship" qsTypeId="urn:microsoft.com/office/officeart/2005/8/quickstyle/simple1" qsCatId="simple" csTypeId="urn:microsoft.com/office/officeart/2005/8/colors/colorful1" csCatId="colorful" phldr="1"/>
      <dgm:spPr/>
      <dgm:t>
        <a:bodyPr/>
        <a:lstStyle/>
        <a:p>
          <a:endParaRPr lang="en-US"/>
        </a:p>
      </dgm:t>
    </dgm:pt>
    <dgm:pt modelId="{ED0F128F-A4A3-4028-B28A-38CBFF884262}">
      <dgm:prSet phldrT="[Text]"/>
      <dgm:spPr/>
      <dgm:t>
        <a:bodyPr/>
        <a:lstStyle/>
        <a:p>
          <a:r>
            <a:rPr lang="en-US" dirty="0"/>
            <a:t>spelling</a:t>
          </a:r>
        </a:p>
      </dgm:t>
    </dgm:pt>
    <dgm:pt modelId="{1413C378-995E-48A0-9751-247B06A0609C}" type="parTrans" cxnId="{A1901956-7C45-433D-943B-376F7DD19CB1}">
      <dgm:prSet/>
      <dgm:spPr/>
      <dgm:t>
        <a:bodyPr/>
        <a:lstStyle/>
        <a:p>
          <a:endParaRPr lang="en-US"/>
        </a:p>
      </dgm:t>
    </dgm:pt>
    <dgm:pt modelId="{110BD190-FBB6-4C5F-A67B-4C8ACC9F34E5}" type="sibTrans" cxnId="{A1901956-7C45-433D-943B-376F7DD19CB1}">
      <dgm:prSet/>
      <dgm:spPr/>
      <dgm:t>
        <a:bodyPr/>
        <a:lstStyle/>
        <a:p>
          <a:endParaRPr lang="en-US"/>
        </a:p>
      </dgm:t>
    </dgm:pt>
    <dgm:pt modelId="{F6108F1A-13A0-463F-895D-818B00D5032E}">
      <dgm:prSet phldrT="[Text]"/>
      <dgm:spPr/>
      <dgm:t>
        <a:bodyPr/>
        <a:lstStyle/>
        <a:p>
          <a:r>
            <a:rPr lang="en-US" dirty="0"/>
            <a:t>Visual memory</a:t>
          </a:r>
        </a:p>
      </dgm:t>
    </dgm:pt>
    <dgm:pt modelId="{F092350B-B17B-4347-9A8A-68A27ADF414A}" type="parTrans" cxnId="{D4D93487-9E49-4432-AF12-D35BF7401DEA}">
      <dgm:prSet/>
      <dgm:spPr/>
      <dgm:t>
        <a:bodyPr/>
        <a:lstStyle/>
        <a:p>
          <a:endParaRPr lang="en-US"/>
        </a:p>
      </dgm:t>
    </dgm:pt>
    <dgm:pt modelId="{FA238149-4280-4E5C-B57A-2DF0869D1C2A}" type="sibTrans" cxnId="{D4D93487-9E49-4432-AF12-D35BF7401DEA}">
      <dgm:prSet/>
      <dgm:spPr/>
      <dgm:t>
        <a:bodyPr/>
        <a:lstStyle/>
        <a:p>
          <a:endParaRPr lang="en-US"/>
        </a:p>
      </dgm:t>
    </dgm:pt>
    <dgm:pt modelId="{C3733A15-9852-41E3-93C3-BF66FB668FB6}">
      <dgm:prSet phldrT="[Text]"/>
      <dgm:spPr/>
      <dgm:t>
        <a:bodyPr/>
        <a:lstStyle/>
        <a:p>
          <a:r>
            <a:rPr lang="en-US" dirty="0"/>
            <a:t>Phoneme – grapheme awareness</a:t>
          </a:r>
        </a:p>
      </dgm:t>
    </dgm:pt>
    <dgm:pt modelId="{CD5495B3-962D-46C4-92DD-457B5D670757}" type="parTrans" cxnId="{039AF0EF-36C6-4158-90A1-A22C736FCFA5}">
      <dgm:prSet/>
      <dgm:spPr/>
      <dgm:t>
        <a:bodyPr/>
        <a:lstStyle/>
        <a:p>
          <a:endParaRPr lang="en-US"/>
        </a:p>
      </dgm:t>
    </dgm:pt>
    <dgm:pt modelId="{699CF252-AC45-4652-B79C-11B274796591}" type="sibTrans" cxnId="{039AF0EF-36C6-4158-90A1-A22C736FCFA5}">
      <dgm:prSet/>
      <dgm:spPr/>
      <dgm:t>
        <a:bodyPr/>
        <a:lstStyle/>
        <a:p>
          <a:endParaRPr lang="en-US"/>
        </a:p>
      </dgm:t>
    </dgm:pt>
    <dgm:pt modelId="{AADBC7F3-2F9C-47E5-8E8C-8E41B91FB244}">
      <dgm:prSet phldrT="[Text]"/>
      <dgm:spPr/>
      <dgm:t>
        <a:bodyPr/>
        <a:lstStyle/>
        <a:p>
          <a:r>
            <a:rPr lang="en-US" dirty="0"/>
            <a:t>vocabulary</a:t>
          </a:r>
        </a:p>
      </dgm:t>
    </dgm:pt>
    <dgm:pt modelId="{6D33F1EE-3233-4FFC-B562-78E915789600}" type="parTrans" cxnId="{42C18CE7-60B9-4053-A743-19162E9B8D8A}">
      <dgm:prSet/>
      <dgm:spPr/>
      <dgm:t>
        <a:bodyPr/>
        <a:lstStyle/>
        <a:p>
          <a:endParaRPr lang="en-US"/>
        </a:p>
      </dgm:t>
    </dgm:pt>
    <dgm:pt modelId="{C71DBCF7-5760-457E-9DBC-C358B9105B54}" type="sibTrans" cxnId="{42C18CE7-60B9-4053-A743-19162E9B8D8A}">
      <dgm:prSet/>
      <dgm:spPr/>
      <dgm:t>
        <a:bodyPr/>
        <a:lstStyle/>
        <a:p>
          <a:endParaRPr lang="en-US"/>
        </a:p>
      </dgm:t>
    </dgm:pt>
    <dgm:pt modelId="{FE1826A2-0352-45EF-BE95-AC2C9F04F6C7}">
      <dgm:prSet phldrT="[Text]"/>
      <dgm:spPr/>
      <dgm:t>
        <a:bodyPr/>
        <a:lstStyle/>
        <a:p>
          <a:r>
            <a:rPr lang="en-US" dirty="0"/>
            <a:t>Auditory processing</a:t>
          </a:r>
        </a:p>
      </dgm:t>
    </dgm:pt>
    <dgm:pt modelId="{123C0E8C-2BC8-489F-95C4-CE63C9094F7B}" type="parTrans" cxnId="{FC9CFC0D-AAB0-4276-974C-146E671DCA33}">
      <dgm:prSet/>
      <dgm:spPr/>
      <dgm:t>
        <a:bodyPr/>
        <a:lstStyle/>
        <a:p>
          <a:endParaRPr lang="en-US"/>
        </a:p>
      </dgm:t>
    </dgm:pt>
    <dgm:pt modelId="{A7346863-928D-4F1F-8822-7A6A24816BAA}" type="sibTrans" cxnId="{FC9CFC0D-AAB0-4276-974C-146E671DCA33}">
      <dgm:prSet/>
      <dgm:spPr/>
      <dgm:t>
        <a:bodyPr/>
        <a:lstStyle/>
        <a:p>
          <a:endParaRPr lang="en-US"/>
        </a:p>
      </dgm:t>
    </dgm:pt>
    <dgm:pt modelId="{6C0F84FE-7D8B-4798-82C9-C0C9D88D8504}">
      <dgm:prSet/>
      <dgm:spPr/>
      <dgm:t>
        <a:bodyPr/>
        <a:lstStyle/>
        <a:p>
          <a:r>
            <a:rPr lang="en-US" dirty="0"/>
            <a:t>Knowing rules</a:t>
          </a:r>
        </a:p>
      </dgm:t>
    </dgm:pt>
    <dgm:pt modelId="{00BCBB7C-5AC6-42AC-BEBB-F30CEACCD9F7}" type="parTrans" cxnId="{4CD4BC69-9BB7-4E64-A63F-EEC342936107}">
      <dgm:prSet/>
      <dgm:spPr/>
      <dgm:t>
        <a:bodyPr/>
        <a:lstStyle/>
        <a:p>
          <a:endParaRPr lang="en-US"/>
        </a:p>
      </dgm:t>
    </dgm:pt>
    <dgm:pt modelId="{13B14E54-3B37-4868-8C81-618B79030D21}" type="sibTrans" cxnId="{4CD4BC69-9BB7-4E64-A63F-EEC342936107}">
      <dgm:prSet/>
      <dgm:spPr/>
      <dgm:t>
        <a:bodyPr/>
        <a:lstStyle/>
        <a:p>
          <a:endParaRPr lang="en-US"/>
        </a:p>
      </dgm:t>
    </dgm:pt>
    <dgm:pt modelId="{AA7C3C19-5CFE-4E22-B77B-69DC42A4FAB8}">
      <dgm:prSet/>
      <dgm:spPr/>
      <dgm:t>
        <a:bodyPr/>
        <a:lstStyle/>
        <a:p>
          <a:r>
            <a:rPr lang="en-US" dirty="0"/>
            <a:t>Knowledge of different sound patterns  </a:t>
          </a:r>
        </a:p>
      </dgm:t>
    </dgm:pt>
    <dgm:pt modelId="{DB1C4496-4882-4E46-993E-41DA5915D2FE}" type="parTrans" cxnId="{42B4EA24-C181-4603-92E7-F14F5D64DFA2}">
      <dgm:prSet/>
      <dgm:spPr/>
      <dgm:t>
        <a:bodyPr/>
        <a:lstStyle/>
        <a:p>
          <a:endParaRPr lang="en-US"/>
        </a:p>
      </dgm:t>
    </dgm:pt>
    <dgm:pt modelId="{B88F598D-CE2D-4271-AA45-E6CA3B41CC06}" type="sibTrans" cxnId="{42B4EA24-C181-4603-92E7-F14F5D64DFA2}">
      <dgm:prSet/>
      <dgm:spPr/>
      <dgm:t>
        <a:bodyPr/>
        <a:lstStyle/>
        <a:p>
          <a:endParaRPr lang="en-US"/>
        </a:p>
      </dgm:t>
    </dgm:pt>
    <dgm:pt modelId="{0E475BAA-434A-4DDE-ACF4-0A4D89A5DFA0}" type="pres">
      <dgm:prSet presAssocID="{4450C1FE-B8BF-44C0-9FE2-D7A6D1E1267B}" presName="Name0" presStyleCnt="0">
        <dgm:presLayoutVars>
          <dgm:chMax val="1"/>
          <dgm:dir/>
          <dgm:animLvl val="ctr"/>
          <dgm:resizeHandles val="exact"/>
        </dgm:presLayoutVars>
      </dgm:prSet>
      <dgm:spPr/>
      <dgm:t>
        <a:bodyPr/>
        <a:lstStyle/>
        <a:p>
          <a:endParaRPr lang="en-GB"/>
        </a:p>
      </dgm:t>
    </dgm:pt>
    <dgm:pt modelId="{14127852-0A0A-4FFE-930D-A32E22435875}" type="pres">
      <dgm:prSet presAssocID="{ED0F128F-A4A3-4028-B28A-38CBFF884262}" presName="centerShape" presStyleLbl="node0" presStyleIdx="0" presStyleCnt="1"/>
      <dgm:spPr/>
      <dgm:t>
        <a:bodyPr/>
        <a:lstStyle/>
        <a:p>
          <a:endParaRPr lang="en-GB"/>
        </a:p>
      </dgm:t>
    </dgm:pt>
    <dgm:pt modelId="{DB0057E7-C9F4-4057-9BCC-F15DC02C71F7}" type="pres">
      <dgm:prSet presAssocID="{F092350B-B17B-4347-9A8A-68A27ADF414A}" presName="parTrans" presStyleLbl="sibTrans2D1" presStyleIdx="0" presStyleCnt="6"/>
      <dgm:spPr/>
      <dgm:t>
        <a:bodyPr/>
        <a:lstStyle/>
        <a:p>
          <a:endParaRPr lang="en-GB"/>
        </a:p>
      </dgm:t>
    </dgm:pt>
    <dgm:pt modelId="{392D1743-1D75-43EB-A293-22A13E8A66FC}" type="pres">
      <dgm:prSet presAssocID="{F092350B-B17B-4347-9A8A-68A27ADF414A}" presName="connectorText" presStyleLbl="sibTrans2D1" presStyleIdx="0" presStyleCnt="6"/>
      <dgm:spPr/>
      <dgm:t>
        <a:bodyPr/>
        <a:lstStyle/>
        <a:p>
          <a:endParaRPr lang="en-GB"/>
        </a:p>
      </dgm:t>
    </dgm:pt>
    <dgm:pt modelId="{18872871-8CDE-4410-A7EC-AA641394C21B}" type="pres">
      <dgm:prSet presAssocID="{F6108F1A-13A0-463F-895D-818B00D5032E}" presName="node" presStyleLbl="node1" presStyleIdx="0" presStyleCnt="6">
        <dgm:presLayoutVars>
          <dgm:bulletEnabled val="1"/>
        </dgm:presLayoutVars>
      </dgm:prSet>
      <dgm:spPr/>
      <dgm:t>
        <a:bodyPr/>
        <a:lstStyle/>
        <a:p>
          <a:endParaRPr lang="en-GB"/>
        </a:p>
      </dgm:t>
    </dgm:pt>
    <dgm:pt modelId="{0E4F4E9A-FF5C-4861-BF9E-FD3990EC302D}" type="pres">
      <dgm:prSet presAssocID="{CD5495B3-962D-46C4-92DD-457B5D670757}" presName="parTrans" presStyleLbl="sibTrans2D1" presStyleIdx="1" presStyleCnt="6"/>
      <dgm:spPr/>
      <dgm:t>
        <a:bodyPr/>
        <a:lstStyle/>
        <a:p>
          <a:endParaRPr lang="en-GB"/>
        </a:p>
      </dgm:t>
    </dgm:pt>
    <dgm:pt modelId="{AA0EC6B9-AA7B-4982-B041-922B7876AEC8}" type="pres">
      <dgm:prSet presAssocID="{CD5495B3-962D-46C4-92DD-457B5D670757}" presName="connectorText" presStyleLbl="sibTrans2D1" presStyleIdx="1" presStyleCnt="6"/>
      <dgm:spPr/>
      <dgm:t>
        <a:bodyPr/>
        <a:lstStyle/>
        <a:p>
          <a:endParaRPr lang="en-GB"/>
        </a:p>
      </dgm:t>
    </dgm:pt>
    <dgm:pt modelId="{9E3690EF-81CE-4877-8AE6-163FCBC60311}" type="pres">
      <dgm:prSet presAssocID="{C3733A15-9852-41E3-93C3-BF66FB668FB6}" presName="node" presStyleLbl="node1" presStyleIdx="1" presStyleCnt="6">
        <dgm:presLayoutVars>
          <dgm:bulletEnabled val="1"/>
        </dgm:presLayoutVars>
      </dgm:prSet>
      <dgm:spPr/>
      <dgm:t>
        <a:bodyPr/>
        <a:lstStyle/>
        <a:p>
          <a:endParaRPr lang="en-GB"/>
        </a:p>
      </dgm:t>
    </dgm:pt>
    <dgm:pt modelId="{8D90DC95-54EF-4057-A47A-04FD8D5A68BD}" type="pres">
      <dgm:prSet presAssocID="{6D33F1EE-3233-4FFC-B562-78E915789600}" presName="parTrans" presStyleLbl="sibTrans2D1" presStyleIdx="2" presStyleCnt="6"/>
      <dgm:spPr/>
      <dgm:t>
        <a:bodyPr/>
        <a:lstStyle/>
        <a:p>
          <a:endParaRPr lang="en-GB"/>
        </a:p>
      </dgm:t>
    </dgm:pt>
    <dgm:pt modelId="{6A647141-7835-4CFC-B36A-DEA5C110C527}" type="pres">
      <dgm:prSet presAssocID="{6D33F1EE-3233-4FFC-B562-78E915789600}" presName="connectorText" presStyleLbl="sibTrans2D1" presStyleIdx="2" presStyleCnt="6"/>
      <dgm:spPr/>
      <dgm:t>
        <a:bodyPr/>
        <a:lstStyle/>
        <a:p>
          <a:endParaRPr lang="en-GB"/>
        </a:p>
      </dgm:t>
    </dgm:pt>
    <dgm:pt modelId="{4F0F0EA5-0AAF-4EAD-A710-2418BE5CB3BE}" type="pres">
      <dgm:prSet presAssocID="{AADBC7F3-2F9C-47E5-8E8C-8E41B91FB244}" presName="node" presStyleLbl="node1" presStyleIdx="2" presStyleCnt="6">
        <dgm:presLayoutVars>
          <dgm:bulletEnabled val="1"/>
        </dgm:presLayoutVars>
      </dgm:prSet>
      <dgm:spPr/>
      <dgm:t>
        <a:bodyPr/>
        <a:lstStyle/>
        <a:p>
          <a:endParaRPr lang="en-GB"/>
        </a:p>
      </dgm:t>
    </dgm:pt>
    <dgm:pt modelId="{43C0F092-1E9E-49D3-81CB-6F75C0BED161}" type="pres">
      <dgm:prSet presAssocID="{00BCBB7C-5AC6-42AC-BEBB-F30CEACCD9F7}" presName="parTrans" presStyleLbl="sibTrans2D1" presStyleIdx="3" presStyleCnt="6"/>
      <dgm:spPr/>
      <dgm:t>
        <a:bodyPr/>
        <a:lstStyle/>
        <a:p>
          <a:endParaRPr lang="en-GB"/>
        </a:p>
      </dgm:t>
    </dgm:pt>
    <dgm:pt modelId="{F901E763-1C29-4FE6-B0D5-2C7177E2A1FF}" type="pres">
      <dgm:prSet presAssocID="{00BCBB7C-5AC6-42AC-BEBB-F30CEACCD9F7}" presName="connectorText" presStyleLbl="sibTrans2D1" presStyleIdx="3" presStyleCnt="6"/>
      <dgm:spPr/>
      <dgm:t>
        <a:bodyPr/>
        <a:lstStyle/>
        <a:p>
          <a:endParaRPr lang="en-GB"/>
        </a:p>
      </dgm:t>
    </dgm:pt>
    <dgm:pt modelId="{7FF38105-3D7C-4D7D-90F6-178E3F5048DD}" type="pres">
      <dgm:prSet presAssocID="{6C0F84FE-7D8B-4798-82C9-C0C9D88D8504}" presName="node" presStyleLbl="node1" presStyleIdx="3" presStyleCnt="6">
        <dgm:presLayoutVars>
          <dgm:bulletEnabled val="1"/>
        </dgm:presLayoutVars>
      </dgm:prSet>
      <dgm:spPr/>
      <dgm:t>
        <a:bodyPr/>
        <a:lstStyle/>
        <a:p>
          <a:endParaRPr lang="en-GB"/>
        </a:p>
      </dgm:t>
    </dgm:pt>
    <dgm:pt modelId="{F1B14B45-8065-4FBB-A362-B7E3E635F590}" type="pres">
      <dgm:prSet presAssocID="{DB1C4496-4882-4E46-993E-41DA5915D2FE}" presName="parTrans" presStyleLbl="sibTrans2D1" presStyleIdx="4" presStyleCnt="6"/>
      <dgm:spPr/>
      <dgm:t>
        <a:bodyPr/>
        <a:lstStyle/>
        <a:p>
          <a:endParaRPr lang="en-GB"/>
        </a:p>
      </dgm:t>
    </dgm:pt>
    <dgm:pt modelId="{64963CB0-AA04-4C7A-96F1-88915518600D}" type="pres">
      <dgm:prSet presAssocID="{DB1C4496-4882-4E46-993E-41DA5915D2FE}" presName="connectorText" presStyleLbl="sibTrans2D1" presStyleIdx="4" presStyleCnt="6"/>
      <dgm:spPr/>
      <dgm:t>
        <a:bodyPr/>
        <a:lstStyle/>
        <a:p>
          <a:endParaRPr lang="en-GB"/>
        </a:p>
      </dgm:t>
    </dgm:pt>
    <dgm:pt modelId="{0AE79691-4CD8-42C4-BD12-D1D19850D316}" type="pres">
      <dgm:prSet presAssocID="{AA7C3C19-5CFE-4E22-B77B-69DC42A4FAB8}" presName="node" presStyleLbl="node1" presStyleIdx="4" presStyleCnt="6">
        <dgm:presLayoutVars>
          <dgm:bulletEnabled val="1"/>
        </dgm:presLayoutVars>
      </dgm:prSet>
      <dgm:spPr/>
      <dgm:t>
        <a:bodyPr/>
        <a:lstStyle/>
        <a:p>
          <a:endParaRPr lang="en-GB"/>
        </a:p>
      </dgm:t>
    </dgm:pt>
    <dgm:pt modelId="{3F04B9C9-4E26-4DD8-9B52-0C5956F05ADB}" type="pres">
      <dgm:prSet presAssocID="{123C0E8C-2BC8-489F-95C4-CE63C9094F7B}" presName="parTrans" presStyleLbl="sibTrans2D1" presStyleIdx="5" presStyleCnt="6"/>
      <dgm:spPr/>
      <dgm:t>
        <a:bodyPr/>
        <a:lstStyle/>
        <a:p>
          <a:endParaRPr lang="en-GB"/>
        </a:p>
      </dgm:t>
    </dgm:pt>
    <dgm:pt modelId="{D37E7203-2136-455F-8791-BBA9F8523F7C}" type="pres">
      <dgm:prSet presAssocID="{123C0E8C-2BC8-489F-95C4-CE63C9094F7B}" presName="connectorText" presStyleLbl="sibTrans2D1" presStyleIdx="5" presStyleCnt="6"/>
      <dgm:spPr/>
      <dgm:t>
        <a:bodyPr/>
        <a:lstStyle/>
        <a:p>
          <a:endParaRPr lang="en-GB"/>
        </a:p>
      </dgm:t>
    </dgm:pt>
    <dgm:pt modelId="{759C9038-96DD-4527-A9E3-8B1992C3196D}" type="pres">
      <dgm:prSet presAssocID="{FE1826A2-0352-45EF-BE95-AC2C9F04F6C7}" presName="node" presStyleLbl="node1" presStyleIdx="5" presStyleCnt="6">
        <dgm:presLayoutVars>
          <dgm:bulletEnabled val="1"/>
        </dgm:presLayoutVars>
      </dgm:prSet>
      <dgm:spPr/>
      <dgm:t>
        <a:bodyPr/>
        <a:lstStyle/>
        <a:p>
          <a:endParaRPr lang="en-GB"/>
        </a:p>
      </dgm:t>
    </dgm:pt>
  </dgm:ptLst>
  <dgm:cxnLst>
    <dgm:cxn modelId="{3690D34F-9CBA-43B4-8FE5-0336A8D16F4B}" type="presOf" srcId="{CD5495B3-962D-46C4-92DD-457B5D670757}" destId="{AA0EC6B9-AA7B-4982-B041-922B7876AEC8}" srcOrd="1" destOrd="0" presId="urn:microsoft.com/office/officeart/2005/8/layout/radial5"/>
    <dgm:cxn modelId="{42C18CE7-60B9-4053-A743-19162E9B8D8A}" srcId="{ED0F128F-A4A3-4028-B28A-38CBFF884262}" destId="{AADBC7F3-2F9C-47E5-8E8C-8E41B91FB244}" srcOrd="2" destOrd="0" parTransId="{6D33F1EE-3233-4FFC-B562-78E915789600}" sibTransId="{C71DBCF7-5760-457E-9DBC-C358B9105B54}"/>
    <dgm:cxn modelId="{943877C6-4901-48E1-A845-3AECFC8C5DE8}" type="presOf" srcId="{00BCBB7C-5AC6-42AC-BEBB-F30CEACCD9F7}" destId="{F901E763-1C29-4FE6-B0D5-2C7177E2A1FF}" srcOrd="1" destOrd="0" presId="urn:microsoft.com/office/officeart/2005/8/layout/radial5"/>
    <dgm:cxn modelId="{D9688853-2609-46F8-BB84-2E28BFD273FC}" type="presOf" srcId="{FE1826A2-0352-45EF-BE95-AC2C9F04F6C7}" destId="{759C9038-96DD-4527-A9E3-8B1992C3196D}" srcOrd="0" destOrd="0" presId="urn:microsoft.com/office/officeart/2005/8/layout/radial5"/>
    <dgm:cxn modelId="{E7DE677E-62E2-4518-B4B8-7432DF76B41F}" type="presOf" srcId="{ED0F128F-A4A3-4028-B28A-38CBFF884262}" destId="{14127852-0A0A-4FFE-930D-A32E22435875}" srcOrd="0" destOrd="0" presId="urn:microsoft.com/office/officeart/2005/8/layout/radial5"/>
    <dgm:cxn modelId="{FC9CFC0D-AAB0-4276-974C-146E671DCA33}" srcId="{ED0F128F-A4A3-4028-B28A-38CBFF884262}" destId="{FE1826A2-0352-45EF-BE95-AC2C9F04F6C7}" srcOrd="5" destOrd="0" parTransId="{123C0E8C-2BC8-489F-95C4-CE63C9094F7B}" sibTransId="{A7346863-928D-4F1F-8822-7A6A24816BAA}"/>
    <dgm:cxn modelId="{02BA76EB-C9BB-4091-8360-4387FEBF7AD3}" type="presOf" srcId="{F092350B-B17B-4347-9A8A-68A27ADF414A}" destId="{392D1743-1D75-43EB-A293-22A13E8A66FC}" srcOrd="1" destOrd="0" presId="urn:microsoft.com/office/officeart/2005/8/layout/radial5"/>
    <dgm:cxn modelId="{1033C07E-805B-43E6-A28A-BB97AE2475D7}" type="presOf" srcId="{AA7C3C19-5CFE-4E22-B77B-69DC42A4FAB8}" destId="{0AE79691-4CD8-42C4-BD12-D1D19850D316}" srcOrd="0" destOrd="0" presId="urn:microsoft.com/office/officeart/2005/8/layout/radial5"/>
    <dgm:cxn modelId="{FAC7F984-6B8E-4073-8BA7-90A5F19E718A}" type="presOf" srcId="{00BCBB7C-5AC6-42AC-BEBB-F30CEACCD9F7}" destId="{43C0F092-1E9E-49D3-81CB-6F75C0BED161}" srcOrd="0" destOrd="0" presId="urn:microsoft.com/office/officeart/2005/8/layout/radial5"/>
    <dgm:cxn modelId="{A3A075FE-14B8-410A-BF64-88E15C1A22C9}" type="presOf" srcId="{DB1C4496-4882-4E46-993E-41DA5915D2FE}" destId="{64963CB0-AA04-4C7A-96F1-88915518600D}" srcOrd="1" destOrd="0" presId="urn:microsoft.com/office/officeart/2005/8/layout/radial5"/>
    <dgm:cxn modelId="{4CD4BC69-9BB7-4E64-A63F-EEC342936107}" srcId="{ED0F128F-A4A3-4028-B28A-38CBFF884262}" destId="{6C0F84FE-7D8B-4798-82C9-C0C9D88D8504}" srcOrd="3" destOrd="0" parTransId="{00BCBB7C-5AC6-42AC-BEBB-F30CEACCD9F7}" sibTransId="{13B14E54-3B37-4868-8C81-618B79030D21}"/>
    <dgm:cxn modelId="{E7435AEE-9548-49D7-B8D9-C4DBFD9C0E0A}" type="presOf" srcId="{C3733A15-9852-41E3-93C3-BF66FB668FB6}" destId="{9E3690EF-81CE-4877-8AE6-163FCBC60311}" srcOrd="0" destOrd="0" presId="urn:microsoft.com/office/officeart/2005/8/layout/radial5"/>
    <dgm:cxn modelId="{5E42F645-92E2-4EBB-9E9E-71DAC3C4189D}" type="presOf" srcId="{4450C1FE-B8BF-44C0-9FE2-D7A6D1E1267B}" destId="{0E475BAA-434A-4DDE-ACF4-0A4D89A5DFA0}" srcOrd="0" destOrd="0" presId="urn:microsoft.com/office/officeart/2005/8/layout/radial5"/>
    <dgm:cxn modelId="{AB2F4248-44CD-409E-9A8B-B3A6882F2E70}" type="presOf" srcId="{123C0E8C-2BC8-489F-95C4-CE63C9094F7B}" destId="{3F04B9C9-4E26-4DD8-9B52-0C5956F05ADB}" srcOrd="0" destOrd="0" presId="urn:microsoft.com/office/officeart/2005/8/layout/radial5"/>
    <dgm:cxn modelId="{039AF0EF-36C6-4158-90A1-A22C736FCFA5}" srcId="{ED0F128F-A4A3-4028-B28A-38CBFF884262}" destId="{C3733A15-9852-41E3-93C3-BF66FB668FB6}" srcOrd="1" destOrd="0" parTransId="{CD5495B3-962D-46C4-92DD-457B5D670757}" sibTransId="{699CF252-AC45-4652-B79C-11B274796591}"/>
    <dgm:cxn modelId="{5E23E342-5245-4D2A-BC5D-6751F0E4B7BC}" type="presOf" srcId="{123C0E8C-2BC8-489F-95C4-CE63C9094F7B}" destId="{D37E7203-2136-455F-8791-BBA9F8523F7C}" srcOrd="1" destOrd="0" presId="urn:microsoft.com/office/officeart/2005/8/layout/radial5"/>
    <dgm:cxn modelId="{C5FC9EAC-6C17-4019-BEA3-81AFA7476FBD}" type="presOf" srcId="{CD5495B3-962D-46C4-92DD-457B5D670757}" destId="{0E4F4E9A-FF5C-4861-BF9E-FD3990EC302D}" srcOrd="0" destOrd="0" presId="urn:microsoft.com/office/officeart/2005/8/layout/radial5"/>
    <dgm:cxn modelId="{42B4EA24-C181-4603-92E7-F14F5D64DFA2}" srcId="{ED0F128F-A4A3-4028-B28A-38CBFF884262}" destId="{AA7C3C19-5CFE-4E22-B77B-69DC42A4FAB8}" srcOrd="4" destOrd="0" parTransId="{DB1C4496-4882-4E46-993E-41DA5915D2FE}" sibTransId="{B88F598D-CE2D-4271-AA45-E6CA3B41CC06}"/>
    <dgm:cxn modelId="{D4D93487-9E49-4432-AF12-D35BF7401DEA}" srcId="{ED0F128F-A4A3-4028-B28A-38CBFF884262}" destId="{F6108F1A-13A0-463F-895D-818B00D5032E}" srcOrd="0" destOrd="0" parTransId="{F092350B-B17B-4347-9A8A-68A27ADF414A}" sibTransId="{FA238149-4280-4E5C-B57A-2DF0869D1C2A}"/>
    <dgm:cxn modelId="{A65899C7-B02D-4678-B14B-F9400E8FE02D}" type="presOf" srcId="{F6108F1A-13A0-463F-895D-818B00D5032E}" destId="{18872871-8CDE-4410-A7EC-AA641394C21B}" srcOrd="0" destOrd="0" presId="urn:microsoft.com/office/officeart/2005/8/layout/radial5"/>
    <dgm:cxn modelId="{5DA000DC-791E-4D0D-ACB3-DB00BC6ED7B8}" type="presOf" srcId="{DB1C4496-4882-4E46-993E-41DA5915D2FE}" destId="{F1B14B45-8065-4FBB-A362-B7E3E635F590}" srcOrd="0" destOrd="0" presId="urn:microsoft.com/office/officeart/2005/8/layout/radial5"/>
    <dgm:cxn modelId="{4A0C197D-F755-4F40-96A6-77E30A6ABB14}" type="presOf" srcId="{6C0F84FE-7D8B-4798-82C9-C0C9D88D8504}" destId="{7FF38105-3D7C-4D7D-90F6-178E3F5048DD}" srcOrd="0" destOrd="0" presId="urn:microsoft.com/office/officeart/2005/8/layout/radial5"/>
    <dgm:cxn modelId="{639D7218-F11D-4040-B870-18C234D7FDFD}" type="presOf" srcId="{6D33F1EE-3233-4FFC-B562-78E915789600}" destId="{8D90DC95-54EF-4057-A47A-04FD8D5A68BD}" srcOrd="0" destOrd="0" presId="urn:microsoft.com/office/officeart/2005/8/layout/radial5"/>
    <dgm:cxn modelId="{C2B00BEC-8C0A-48CE-BDEB-11309CEF6F46}" type="presOf" srcId="{6D33F1EE-3233-4FFC-B562-78E915789600}" destId="{6A647141-7835-4CFC-B36A-DEA5C110C527}" srcOrd="1" destOrd="0" presId="urn:microsoft.com/office/officeart/2005/8/layout/radial5"/>
    <dgm:cxn modelId="{04687637-0111-49C8-8E39-7298B148AEEE}" type="presOf" srcId="{AADBC7F3-2F9C-47E5-8E8C-8E41B91FB244}" destId="{4F0F0EA5-0AAF-4EAD-A710-2418BE5CB3BE}" srcOrd="0" destOrd="0" presId="urn:microsoft.com/office/officeart/2005/8/layout/radial5"/>
    <dgm:cxn modelId="{BF4D7CB7-C9B2-4D40-B545-332AB4D1F335}" type="presOf" srcId="{F092350B-B17B-4347-9A8A-68A27ADF414A}" destId="{DB0057E7-C9F4-4057-9BCC-F15DC02C71F7}" srcOrd="0" destOrd="0" presId="urn:microsoft.com/office/officeart/2005/8/layout/radial5"/>
    <dgm:cxn modelId="{A1901956-7C45-433D-943B-376F7DD19CB1}" srcId="{4450C1FE-B8BF-44C0-9FE2-D7A6D1E1267B}" destId="{ED0F128F-A4A3-4028-B28A-38CBFF884262}" srcOrd="0" destOrd="0" parTransId="{1413C378-995E-48A0-9751-247B06A0609C}" sibTransId="{110BD190-FBB6-4C5F-A67B-4C8ACC9F34E5}"/>
    <dgm:cxn modelId="{D1C12051-5158-4186-B28B-DF690E0CCCAD}" type="presParOf" srcId="{0E475BAA-434A-4DDE-ACF4-0A4D89A5DFA0}" destId="{14127852-0A0A-4FFE-930D-A32E22435875}" srcOrd="0" destOrd="0" presId="urn:microsoft.com/office/officeart/2005/8/layout/radial5"/>
    <dgm:cxn modelId="{C59D9F09-DE02-41D6-9DFD-07EABA26C7BF}" type="presParOf" srcId="{0E475BAA-434A-4DDE-ACF4-0A4D89A5DFA0}" destId="{DB0057E7-C9F4-4057-9BCC-F15DC02C71F7}" srcOrd="1" destOrd="0" presId="urn:microsoft.com/office/officeart/2005/8/layout/radial5"/>
    <dgm:cxn modelId="{24D50BAB-9B53-4B98-B74C-3CBD1D7009F9}" type="presParOf" srcId="{DB0057E7-C9F4-4057-9BCC-F15DC02C71F7}" destId="{392D1743-1D75-43EB-A293-22A13E8A66FC}" srcOrd="0" destOrd="0" presId="urn:microsoft.com/office/officeart/2005/8/layout/radial5"/>
    <dgm:cxn modelId="{92A9EF4A-03C7-47A8-8B77-FD3EAB60DC65}" type="presParOf" srcId="{0E475BAA-434A-4DDE-ACF4-0A4D89A5DFA0}" destId="{18872871-8CDE-4410-A7EC-AA641394C21B}" srcOrd="2" destOrd="0" presId="urn:microsoft.com/office/officeart/2005/8/layout/radial5"/>
    <dgm:cxn modelId="{5A35FE33-BB9B-45EB-A214-1B00B494C6C5}" type="presParOf" srcId="{0E475BAA-434A-4DDE-ACF4-0A4D89A5DFA0}" destId="{0E4F4E9A-FF5C-4861-BF9E-FD3990EC302D}" srcOrd="3" destOrd="0" presId="urn:microsoft.com/office/officeart/2005/8/layout/radial5"/>
    <dgm:cxn modelId="{3314D86A-8B43-44F8-8661-5AFA575FCD07}" type="presParOf" srcId="{0E4F4E9A-FF5C-4861-BF9E-FD3990EC302D}" destId="{AA0EC6B9-AA7B-4982-B041-922B7876AEC8}" srcOrd="0" destOrd="0" presId="urn:microsoft.com/office/officeart/2005/8/layout/radial5"/>
    <dgm:cxn modelId="{CC842125-4AAF-490A-AEFA-21F8422BB42E}" type="presParOf" srcId="{0E475BAA-434A-4DDE-ACF4-0A4D89A5DFA0}" destId="{9E3690EF-81CE-4877-8AE6-163FCBC60311}" srcOrd="4" destOrd="0" presId="urn:microsoft.com/office/officeart/2005/8/layout/radial5"/>
    <dgm:cxn modelId="{19B00A3C-A36C-42BF-A568-9F8011BD06C8}" type="presParOf" srcId="{0E475BAA-434A-4DDE-ACF4-0A4D89A5DFA0}" destId="{8D90DC95-54EF-4057-A47A-04FD8D5A68BD}" srcOrd="5" destOrd="0" presId="urn:microsoft.com/office/officeart/2005/8/layout/radial5"/>
    <dgm:cxn modelId="{E6D8BBF8-D24A-4E2E-8009-F4755A866348}" type="presParOf" srcId="{8D90DC95-54EF-4057-A47A-04FD8D5A68BD}" destId="{6A647141-7835-4CFC-B36A-DEA5C110C527}" srcOrd="0" destOrd="0" presId="urn:microsoft.com/office/officeart/2005/8/layout/radial5"/>
    <dgm:cxn modelId="{270982D9-C0A9-48E2-A10A-365CAAA758DC}" type="presParOf" srcId="{0E475BAA-434A-4DDE-ACF4-0A4D89A5DFA0}" destId="{4F0F0EA5-0AAF-4EAD-A710-2418BE5CB3BE}" srcOrd="6" destOrd="0" presId="urn:microsoft.com/office/officeart/2005/8/layout/radial5"/>
    <dgm:cxn modelId="{DA389E53-F238-43B4-809C-3B4F3D0D9234}" type="presParOf" srcId="{0E475BAA-434A-4DDE-ACF4-0A4D89A5DFA0}" destId="{43C0F092-1E9E-49D3-81CB-6F75C0BED161}" srcOrd="7" destOrd="0" presId="urn:microsoft.com/office/officeart/2005/8/layout/radial5"/>
    <dgm:cxn modelId="{CA1C128B-02CB-4063-B219-B967DA7A6B1C}" type="presParOf" srcId="{43C0F092-1E9E-49D3-81CB-6F75C0BED161}" destId="{F901E763-1C29-4FE6-B0D5-2C7177E2A1FF}" srcOrd="0" destOrd="0" presId="urn:microsoft.com/office/officeart/2005/8/layout/radial5"/>
    <dgm:cxn modelId="{60297CC5-4B5E-4336-A208-B20D0451C16F}" type="presParOf" srcId="{0E475BAA-434A-4DDE-ACF4-0A4D89A5DFA0}" destId="{7FF38105-3D7C-4D7D-90F6-178E3F5048DD}" srcOrd="8" destOrd="0" presId="urn:microsoft.com/office/officeart/2005/8/layout/radial5"/>
    <dgm:cxn modelId="{2D9A14EE-BBA7-46EB-BA17-AEA4A63CC7D7}" type="presParOf" srcId="{0E475BAA-434A-4DDE-ACF4-0A4D89A5DFA0}" destId="{F1B14B45-8065-4FBB-A362-B7E3E635F590}" srcOrd="9" destOrd="0" presId="urn:microsoft.com/office/officeart/2005/8/layout/radial5"/>
    <dgm:cxn modelId="{99D6DA4B-0415-4AEE-ADBC-21E04FF32F33}" type="presParOf" srcId="{F1B14B45-8065-4FBB-A362-B7E3E635F590}" destId="{64963CB0-AA04-4C7A-96F1-88915518600D}" srcOrd="0" destOrd="0" presId="urn:microsoft.com/office/officeart/2005/8/layout/radial5"/>
    <dgm:cxn modelId="{92C241C2-599E-4EF5-8CC0-1B940C5DD0CE}" type="presParOf" srcId="{0E475BAA-434A-4DDE-ACF4-0A4D89A5DFA0}" destId="{0AE79691-4CD8-42C4-BD12-D1D19850D316}" srcOrd="10" destOrd="0" presId="urn:microsoft.com/office/officeart/2005/8/layout/radial5"/>
    <dgm:cxn modelId="{DADEC81E-E21F-4093-B2CD-FCEC2FF0E537}" type="presParOf" srcId="{0E475BAA-434A-4DDE-ACF4-0A4D89A5DFA0}" destId="{3F04B9C9-4E26-4DD8-9B52-0C5956F05ADB}" srcOrd="11" destOrd="0" presId="urn:microsoft.com/office/officeart/2005/8/layout/radial5"/>
    <dgm:cxn modelId="{6D8113C5-9DF5-407E-8AC9-CCABCA253D8B}" type="presParOf" srcId="{3F04B9C9-4E26-4DD8-9B52-0C5956F05ADB}" destId="{D37E7203-2136-455F-8791-BBA9F8523F7C}" srcOrd="0" destOrd="0" presId="urn:microsoft.com/office/officeart/2005/8/layout/radial5"/>
    <dgm:cxn modelId="{14A03D8F-4F1C-42D2-ABCB-707ED4BA153E}" type="presParOf" srcId="{0E475BAA-434A-4DDE-ACF4-0A4D89A5DFA0}" destId="{759C9038-96DD-4527-A9E3-8B1992C3196D}" srcOrd="12" destOrd="0" presId="urn:microsoft.com/office/officeart/2005/8/layout/radial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27852-0A0A-4FFE-930D-A32E22435875}">
      <dsp:nvSpPr>
        <dsp:cNvPr id="0" name=""/>
        <dsp:cNvSpPr/>
      </dsp:nvSpPr>
      <dsp:spPr>
        <a:xfrm>
          <a:off x="2513707" y="1497707"/>
          <a:ext cx="1068585" cy="10685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t>spelling</a:t>
          </a:r>
        </a:p>
      </dsp:txBody>
      <dsp:txXfrm>
        <a:off x="2670198" y="1654198"/>
        <a:ext cx="755603" cy="755603"/>
      </dsp:txXfrm>
    </dsp:sp>
    <dsp:sp modelId="{DB0057E7-C9F4-4057-9BCC-F15DC02C71F7}">
      <dsp:nvSpPr>
        <dsp:cNvPr id="0" name=""/>
        <dsp:cNvSpPr/>
      </dsp:nvSpPr>
      <dsp:spPr>
        <a:xfrm rot="16200000">
          <a:off x="2934877" y="1109011"/>
          <a:ext cx="226245" cy="36331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968814" y="1215612"/>
        <a:ext cx="158372" cy="217991"/>
      </dsp:txXfrm>
    </dsp:sp>
    <dsp:sp modelId="{18872871-8CDE-4410-A7EC-AA641394C21B}">
      <dsp:nvSpPr>
        <dsp:cNvPr id="0" name=""/>
        <dsp:cNvSpPr/>
      </dsp:nvSpPr>
      <dsp:spPr>
        <a:xfrm>
          <a:off x="2513707" y="2243"/>
          <a:ext cx="1068585" cy="106858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Visual memory</a:t>
          </a:r>
        </a:p>
      </dsp:txBody>
      <dsp:txXfrm>
        <a:off x="2670198" y="158734"/>
        <a:ext cx="755603" cy="755603"/>
      </dsp:txXfrm>
    </dsp:sp>
    <dsp:sp modelId="{0E4F4E9A-FF5C-4861-BF9E-FD3990EC302D}">
      <dsp:nvSpPr>
        <dsp:cNvPr id="0" name=""/>
        <dsp:cNvSpPr/>
      </dsp:nvSpPr>
      <dsp:spPr>
        <a:xfrm rot="19800000">
          <a:off x="3576886" y="1479675"/>
          <a:ext cx="226245" cy="36331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581433" y="1569307"/>
        <a:ext cx="158372" cy="217991"/>
      </dsp:txXfrm>
    </dsp:sp>
    <dsp:sp modelId="{9E3690EF-81CE-4877-8AE6-163FCBC60311}">
      <dsp:nvSpPr>
        <dsp:cNvPr id="0" name=""/>
        <dsp:cNvSpPr/>
      </dsp:nvSpPr>
      <dsp:spPr>
        <a:xfrm>
          <a:off x="3808816" y="749975"/>
          <a:ext cx="1068585" cy="106858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Phoneme – grapheme awareness</a:t>
          </a:r>
        </a:p>
      </dsp:txBody>
      <dsp:txXfrm>
        <a:off x="3965307" y="906466"/>
        <a:ext cx="755603" cy="755603"/>
      </dsp:txXfrm>
    </dsp:sp>
    <dsp:sp modelId="{8D90DC95-54EF-4057-A47A-04FD8D5A68BD}">
      <dsp:nvSpPr>
        <dsp:cNvPr id="0" name=""/>
        <dsp:cNvSpPr/>
      </dsp:nvSpPr>
      <dsp:spPr>
        <a:xfrm rot="1800000">
          <a:off x="3576886" y="2221004"/>
          <a:ext cx="226245" cy="36331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581433" y="2276700"/>
        <a:ext cx="158372" cy="217991"/>
      </dsp:txXfrm>
    </dsp:sp>
    <dsp:sp modelId="{4F0F0EA5-0AAF-4EAD-A710-2418BE5CB3BE}">
      <dsp:nvSpPr>
        <dsp:cNvPr id="0" name=""/>
        <dsp:cNvSpPr/>
      </dsp:nvSpPr>
      <dsp:spPr>
        <a:xfrm>
          <a:off x="3808816" y="2245439"/>
          <a:ext cx="1068585" cy="106858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vocabulary</a:t>
          </a:r>
        </a:p>
      </dsp:txBody>
      <dsp:txXfrm>
        <a:off x="3965307" y="2401930"/>
        <a:ext cx="755603" cy="755603"/>
      </dsp:txXfrm>
    </dsp:sp>
    <dsp:sp modelId="{43C0F092-1E9E-49D3-81CB-6F75C0BED161}">
      <dsp:nvSpPr>
        <dsp:cNvPr id="0" name=""/>
        <dsp:cNvSpPr/>
      </dsp:nvSpPr>
      <dsp:spPr>
        <a:xfrm rot="5400000">
          <a:off x="2934877" y="2591669"/>
          <a:ext cx="226245" cy="36331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968814" y="2630397"/>
        <a:ext cx="158372" cy="217991"/>
      </dsp:txXfrm>
    </dsp:sp>
    <dsp:sp modelId="{7FF38105-3D7C-4D7D-90F6-178E3F5048DD}">
      <dsp:nvSpPr>
        <dsp:cNvPr id="0" name=""/>
        <dsp:cNvSpPr/>
      </dsp:nvSpPr>
      <dsp:spPr>
        <a:xfrm>
          <a:off x="2513707" y="2993170"/>
          <a:ext cx="1068585" cy="106858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Knowing rules</a:t>
          </a:r>
        </a:p>
      </dsp:txBody>
      <dsp:txXfrm>
        <a:off x="2670198" y="3149661"/>
        <a:ext cx="755603" cy="755603"/>
      </dsp:txXfrm>
    </dsp:sp>
    <dsp:sp modelId="{F1B14B45-8065-4FBB-A362-B7E3E635F590}">
      <dsp:nvSpPr>
        <dsp:cNvPr id="0" name=""/>
        <dsp:cNvSpPr/>
      </dsp:nvSpPr>
      <dsp:spPr>
        <a:xfrm rot="9000000">
          <a:off x="2292867" y="2221004"/>
          <a:ext cx="226245" cy="36331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2356193" y="2276700"/>
        <a:ext cx="158372" cy="217991"/>
      </dsp:txXfrm>
    </dsp:sp>
    <dsp:sp modelId="{0AE79691-4CD8-42C4-BD12-D1D19850D316}">
      <dsp:nvSpPr>
        <dsp:cNvPr id="0" name=""/>
        <dsp:cNvSpPr/>
      </dsp:nvSpPr>
      <dsp:spPr>
        <a:xfrm>
          <a:off x="1218597" y="2245439"/>
          <a:ext cx="1068585" cy="1068585"/>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Knowledge of different sound patterns  </a:t>
          </a:r>
        </a:p>
      </dsp:txBody>
      <dsp:txXfrm>
        <a:off x="1375088" y="2401930"/>
        <a:ext cx="755603" cy="755603"/>
      </dsp:txXfrm>
    </dsp:sp>
    <dsp:sp modelId="{3F04B9C9-4E26-4DD8-9B52-0C5956F05ADB}">
      <dsp:nvSpPr>
        <dsp:cNvPr id="0" name=""/>
        <dsp:cNvSpPr/>
      </dsp:nvSpPr>
      <dsp:spPr>
        <a:xfrm rot="12600000">
          <a:off x="2292867" y="1479675"/>
          <a:ext cx="226245" cy="36331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2356193" y="1569307"/>
        <a:ext cx="158372" cy="217991"/>
      </dsp:txXfrm>
    </dsp:sp>
    <dsp:sp modelId="{759C9038-96DD-4527-A9E3-8B1992C3196D}">
      <dsp:nvSpPr>
        <dsp:cNvPr id="0" name=""/>
        <dsp:cNvSpPr/>
      </dsp:nvSpPr>
      <dsp:spPr>
        <a:xfrm>
          <a:off x="1218597" y="749975"/>
          <a:ext cx="1068585" cy="106858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Auditory processing</a:t>
          </a:r>
        </a:p>
      </dsp:txBody>
      <dsp:txXfrm>
        <a:off x="1375088" y="906466"/>
        <a:ext cx="755603" cy="75560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7205"/>
          </a:xfrm>
          <a:prstGeom prst="rect">
            <a:avLst/>
          </a:prstGeom>
        </p:spPr>
        <p:txBody>
          <a:bodyPr vert="horz" lIns="91440" tIns="45720" rIns="91440" bIns="45720" rtlCol="0"/>
          <a:lstStyle>
            <a:lvl1pPr algn="r">
              <a:defRPr sz="1200"/>
            </a:lvl1pPr>
          </a:lstStyle>
          <a:p>
            <a:fld id="{F62D3C6A-CF16-4B8A-AE64-7559FD68468A}" type="datetimeFigureOut">
              <a:rPr lang="en-GB" smtClean="0"/>
              <a:t>08/07/2019</a:t>
            </a:fld>
            <a:endParaRPr lang="en-GB"/>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7287" cy="3727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group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Roots and Shoots Spelling</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The Phonic Code</a:t>
            </a: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Wraparound Spelling - Condensed</a:t>
            </a: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a:t>
            </a:r>
            <a:r>
              <a:rPr lang="en-GB" sz="1200" b="1" i="0" u="none" strike="noStrike" cap="none" dirty="0" smtClean="0">
                <a:solidFill>
                  <a:schemeClr val="dk1"/>
                </a:solidFill>
                <a:latin typeface="Calibri"/>
                <a:ea typeface="Calibri"/>
                <a:cs typeface="Calibri"/>
                <a:sym typeface="Calibri"/>
              </a:rPr>
              <a:t>1-3: </a:t>
            </a:r>
            <a:r>
              <a:rPr lang="en-GB" sz="1200" b="0" i="0" u="none" strike="noStrike" cap="none"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4-8:</a:t>
            </a:r>
            <a:r>
              <a:rPr lang="en-GB" sz="1200" b="1" i="0" u="none" strike="noStrike" cap="none" baseline="0" dirty="0" smtClean="0">
                <a:solidFill>
                  <a:schemeClr val="dk1"/>
                </a:solidFill>
                <a:latin typeface="Calibri"/>
                <a:ea typeface="Calibri"/>
                <a:cs typeface="Calibri"/>
                <a:sym typeface="Calibri"/>
              </a:rPr>
              <a:t>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9-16:</a:t>
            </a:r>
            <a:r>
              <a:rPr lang="en-GB" sz="1200" b="1" i="0" u="none" strike="noStrike" cap="none" baseline="0" dirty="0" smtClean="0">
                <a:solidFill>
                  <a:schemeClr val="dk1"/>
                </a:solidFill>
                <a:latin typeface="Calibri"/>
                <a:ea typeface="Calibri"/>
                <a:cs typeface="Calibri"/>
                <a:sym typeface="Calibri"/>
              </a:rPr>
              <a:t> </a:t>
            </a:r>
            <a:r>
              <a:rPr lang="en-GB" sz="1200" b="0" i="0" u="none" strike="noStrike" cap="none" baseline="0" dirty="0" smtClean="0">
                <a:solidFill>
                  <a:schemeClr val="dk1"/>
                </a:solidFill>
                <a:latin typeface="Calibri"/>
                <a:ea typeface="Calibri"/>
                <a:cs typeface="Calibri"/>
                <a:sym typeface="Calibri"/>
              </a:rPr>
              <a:t>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17-18: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19-20: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21-22: </a:t>
            </a:r>
            <a:r>
              <a:rPr lang="en-GB" sz="1200" b="0" i="0" u="none" strike="noStrike" cap="none" baseline="0" dirty="0" smtClean="0">
                <a:solidFill>
                  <a:schemeClr val="dk1"/>
                </a:solidFill>
                <a:latin typeface="Calibri"/>
                <a:ea typeface="Calibri"/>
                <a:cs typeface="Calibri"/>
                <a:sym typeface="Calibri"/>
              </a:rPr>
              <a:t>10 minutes</a:t>
            </a:r>
            <a:endParaRPr lang="en-GB" sz="1200" b="1" i="0" u="none" strike="noStrike" cap="none"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 </a:t>
            </a:r>
            <a:r>
              <a:rPr lang="en-GB" sz="1200" b="1" i="0" u="none" strike="noStrike" cap="none" dirty="0" smtClean="0">
                <a:solidFill>
                  <a:schemeClr val="dk1"/>
                </a:solidFill>
                <a:latin typeface="Calibri"/>
                <a:ea typeface="Calibri"/>
                <a:cs typeface="Calibri"/>
                <a:sym typeface="Calibri"/>
              </a:rPr>
              <a:t>23: </a:t>
            </a:r>
            <a:r>
              <a:rPr lang="en-GB" sz="1200" b="0" i="0" u="none" strike="noStrike" cap="none" smtClean="0">
                <a:solidFill>
                  <a:schemeClr val="dk1"/>
                </a:solidFill>
                <a:latin typeface="Calibri"/>
                <a:ea typeface="Calibri"/>
                <a:cs typeface="Calibri"/>
                <a:sym typeface="Calibri"/>
              </a:rPr>
              <a:t>5</a:t>
            </a:r>
            <a:r>
              <a:rPr lang="en-GB" sz="1200" b="0" i="0" u="none" strike="noStrike" cap="none" baseline="0" smtClean="0">
                <a:solidFill>
                  <a:schemeClr val="dk1"/>
                </a:solidFill>
                <a:latin typeface="Calibri"/>
                <a:ea typeface="Calibri"/>
                <a:cs typeface="Calibri"/>
                <a:sym typeface="Calibri"/>
              </a:rPr>
              <a:t> minutes.</a:t>
            </a: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4940" y="9445170"/>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indent="0">
              <a:buFont typeface="Arial" panose="020B0604020202020204" pitchFamily="34" charset="0"/>
              <a:buNone/>
            </a:pPr>
            <a:endParaRPr lang="en-GB" b="1" i="0" baseline="0" dirty="0" smtClean="0"/>
          </a:p>
          <a:p>
            <a:r>
              <a:rPr lang="en-GB" sz="1200" b="0" i="1" dirty="0" smtClean="0"/>
              <a:t>“The pedagogy that underpins Wraparound Spelling is that spelling begins with words being explored orally, before freezing them on to the page. When introducing words we:</a:t>
            </a:r>
          </a:p>
          <a:p>
            <a:pPr marL="285750" indent="-285750">
              <a:buFont typeface="Wingdings" panose="05000000000000000000" pitchFamily="2" charset="2"/>
              <a:buChar char="§"/>
            </a:pPr>
            <a:r>
              <a:rPr lang="en-GB" sz="1200" b="0" i="1" dirty="0" smtClean="0"/>
              <a:t>Hear it and say it</a:t>
            </a:r>
          </a:p>
          <a:p>
            <a:pPr marL="285750" indent="-285750">
              <a:buFont typeface="Wingdings" panose="05000000000000000000" pitchFamily="2" charset="2"/>
              <a:buChar char="§"/>
            </a:pPr>
            <a:r>
              <a:rPr lang="en-GB" sz="1200" b="0" i="1" dirty="0" smtClean="0"/>
              <a:t>Stretch it and count it</a:t>
            </a:r>
          </a:p>
          <a:p>
            <a:pPr marL="285750" indent="-285750">
              <a:buFont typeface="Wingdings" panose="05000000000000000000" pitchFamily="2" charset="2"/>
              <a:buChar char="§"/>
            </a:pPr>
            <a:r>
              <a:rPr lang="en-GB" sz="1200" b="0" i="1" dirty="0" smtClean="0"/>
              <a:t>Make (or write) it and mean it</a:t>
            </a:r>
          </a:p>
          <a:p>
            <a:pPr marL="285750" indent="-285750">
              <a:buFont typeface="Wingdings" panose="05000000000000000000" pitchFamily="2" charset="2"/>
              <a:buChar char="§"/>
            </a:pPr>
            <a:r>
              <a:rPr lang="en-GB" sz="1200" b="0" i="1" dirty="0" smtClean="0"/>
              <a:t>Grow it/</a:t>
            </a:r>
            <a:r>
              <a:rPr lang="en-GB" sz="1200" b="0" i="1" baseline="0" dirty="0" smtClean="0"/>
              <a:t> shrink it </a:t>
            </a:r>
            <a:r>
              <a:rPr lang="en-GB" sz="1200" b="0" i="1" dirty="0" smtClean="0"/>
              <a:t>(and put it in a sentence, because we are spelling!).</a:t>
            </a:r>
          </a:p>
          <a:p>
            <a:pPr marL="0" indent="0">
              <a:buFont typeface="Arial" panose="020B0604020202020204" pitchFamily="34" charset="0"/>
              <a:buNone/>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indent="0">
              <a:buFont typeface="Arial" panose="020B0604020202020204" pitchFamily="34" charset="0"/>
              <a:buNone/>
            </a:pPr>
            <a:endParaRPr lang="en-GB" b="1" i="0"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1" dirty="0" smtClean="0"/>
              <a:t>“The guidance provides a suggested weekly overview that practitioners can use to support ‘The Spelling Week’. This is built on the principle that decoding (reading) and encoding (spelling) are reversible processes that should be reinforced regularly throughout the week.”</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1"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dirty="0" smtClean="0"/>
              <a:t>The</a:t>
            </a:r>
            <a:r>
              <a:rPr lang="en-GB" sz="1200" b="1" i="0" baseline="0" dirty="0" smtClean="0"/>
              <a:t> session will explore the Monday (Day 1) overview with regards to the teaching principles. Towards the end of the session, individual schools can reflect on the weekly overview as appropriate to their literacy pathway.</a:t>
            </a:r>
            <a:endParaRPr lang="en-GB" sz="1200" b="1" i="0" dirty="0" smtClean="0"/>
          </a:p>
          <a:p>
            <a:pPr marL="0" indent="0">
              <a:buFont typeface="Arial" panose="020B0604020202020204" pitchFamily="34" charset="0"/>
              <a:buNone/>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r>
              <a:rPr lang="en-GB" b="1" i="0" baseline="0" dirty="0" smtClean="0"/>
              <a: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“When we introduce a new spelling word we should hear it and say it before we see it.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The first word we are going to spell is ‘shout’.</a:t>
            </a:r>
          </a:p>
          <a:p>
            <a:pPr marL="0" indent="0">
              <a:buFont typeface="Arial" panose="020B0604020202020204" pitchFamily="34" charset="0"/>
              <a:buNone/>
            </a:pPr>
            <a:r>
              <a:rPr lang="en-GB" b="0" i="1" baseline="0" dirty="0" smtClean="0"/>
              <a:t>Repeat after me, ‘shout’…”</a:t>
            </a:r>
            <a:endParaRPr lang="en-GB" b="0" i="1" baseline="0" dirty="0" smtClean="0"/>
          </a:p>
          <a:p>
            <a:pPr marL="0" indent="0">
              <a:buFont typeface="Arial" panose="020B0604020202020204" pitchFamily="34" charset="0"/>
              <a:buNone/>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r>
              <a:rPr lang="en-GB" b="1" i="0" baseline="0" dirty="0" smtClean="0"/>
              <a: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“Stretch out the word and count the sounds so that children hear all of the individual sounds.</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Let’s stretch out the word ‘shout’ so that we can hear all of the sounds… [</a:t>
            </a:r>
            <a:r>
              <a:rPr lang="en-GB" b="0" i="1" baseline="0" dirty="0" err="1" smtClean="0"/>
              <a:t>sh</a:t>
            </a:r>
            <a:r>
              <a:rPr lang="en-GB" b="0" i="1" baseline="0" dirty="0" smtClean="0"/>
              <a:t>] – [</a:t>
            </a:r>
            <a:r>
              <a:rPr lang="en-GB" b="0" i="1" baseline="0" dirty="0" err="1" smtClean="0"/>
              <a:t>ou</a:t>
            </a:r>
            <a:r>
              <a:rPr lang="en-GB" b="0" i="1" baseline="0" dirty="0" smtClean="0"/>
              <a:t>] – [t]</a:t>
            </a:r>
          </a:p>
          <a:p>
            <a:pPr marL="0" indent="0">
              <a:buFont typeface="Arial" panose="020B0604020202020204" pitchFamily="34" charset="0"/>
              <a:buNone/>
            </a:pPr>
            <a:r>
              <a:rPr lang="en-GB" b="0" i="1" baseline="0" dirty="0" smtClean="0"/>
              <a:t>Let’s count the number of sounds the word ‘shout’ has… [1 </a:t>
            </a:r>
            <a:r>
              <a:rPr lang="en-GB" b="0" i="1" baseline="0" dirty="0" err="1" smtClean="0"/>
              <a:t>sh</a:t>
            </a:r>
            <a:r>
              <a:rPr lang="en-GB" b="0" i="1" baseline="0" dirty="0" smtClean="0"/>
              <a:t>] [2 </a:t>
            </a:r>
            <a:r>
              <a:rPr lang="en-GB" b="0" i="1" baseline="0" dirty="0" err="1" smtClean="0"/>
              <a:t>ou</a:t>
            </a:r>
            <a:r>
              <a:rPr lang="en-GB" b="0" i="1" baseline="0" dirty="0" smtClean="0"/>
              <a:t>] [3 t]… [</a:t>
            </a:r>
            <a:r>
              <a:rPr lang="en-GB" b="0" i="1" baseline="0" dirty="0" err="1" smtClean="0"/>
              <a:t>sh</a:t>
            </a:r>
            <a:r>
              <a:rPr lang="en-GB" b="0" i="1" baseline="0" dirty="0" smtClean="0"/>
              <a:t>] [</a:t>
            </a:r>
            <a:r>
              <a:rPr lang="en-GB" b="0" i="1" baseline="0" dirty="0" err="1" smtClean="0"/>
              <a:t>ou</a:t>
            </a:r>
            <a:r>
              <a:rPr lang="en-GB" b="0" i="1" baseline="0" dirty="0" smtClean="0"/>
              <a:t>] [t] – three sounds.”</a:t>
            </a:r>
            <a:endParaRPr lang="en-GB" b="0" i="1" baseline="0" dirty="0" smtClean="0"/>
          </a:p>
          <a:p>
            <a:pPr marL="0" indent="0">
              <a:buFont typeface="Arial" panose="020B0604020202020204" pitchFamily="34" charset="0"/>
              <a:buNone/>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r>
              <a:rPr lang="en-GB" b="1" i="0" baseline="0" dirty="0" smtClean="0"/>
              <a: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“Depending on the child’s stage of handwriting development, make the word using magnetic letters/ sound cards, or write the word. Highlight  or underline digraphs, </a:t>
            </a:r>
            <a:r>
              <a:rPr lang="en-GB" b="0" i="1" baseline="0" dirty="0" err="1" smtClean="0"/>
              <a:t>trigraphs</a:t>
            </a:r>
            <a:r>
              <a:rPr lang="en-GB" b="0" i="1" baseline="0" dirty="0" smtClean="0"/>
              <a:t> and split digraphs. You may also wish to use </a:t>
            </a:r>
            <a:r>
              <a:rPr lang="en-GB" b="0" i="1" baseline="0" dirty="0" err="1" smtClean="0"/>
              <a:t>Elkonin</a:t>
            </a:r>
            <a:r>
              <a:rPr lang="en-GB" b="0" i="1" baseline="0" dirty="0" smtClean="0"/>
              <a:t> boxes with sound buttons.”</a:t>
            </a:r>
            <a:endParaRPr lang="en-GB" b="0" i="1" baseline="0" dirty="0" smtClean="0"/>
          </a:p>
          <a:p>
            <a:pPr marL="0" indent="0">
              <a:buFont typeface="Arial" panose="020B0604020202020204" pitchFamily="34" charset="0"/>
              <a:buNone/>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r>
              <a:rPr lang="en-GB" b="1" i="0" baseline="0" dirty="0" smtClean="0"/>
              <a: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“Explore the meaning; use the word to create an oral sentence. This may be modelled by the practitioner, or generated by children individually, in pairs or in small groups.</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Let’s use the word ‘shout’ in a sentence…</a:t>
            </a:r>
            <a:endParaRPr lang="en-GB" b="0" i="1" baseline="0" dirty="0" smtClean="0"/>
          </a:p>
          <a:p>
            <a:pPr marL="0" indent="0">
              <a:buFont typeface="Arial" panose="020B0604020202020204" pitchFamily="34" charset="0"/>
              <a:buNone/>
            </a:pPr>
            <a:r>
              <a:rPr lang="en-GB" b="0" i="1" baseline="0" dirty="0" smtClean="0"/>
              <a:t>No one can shout as loudly as Sophie.”</a:t>
            </a: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r>
              <a:rPr lang="en-GB" b="1" i="0" baseline="0" dirty="0" smtClean="0"/>
              <a: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“We want to teach children that words change depending on how we use them. We can grow base words, and shrink words to base words before re-growing them.</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In the first example, starting with shout, we have started with shout, and then grown it to shouted, shouting and shouter.</a:t>
            </a:r>
          </a:p>
          <a:p>
            <a:pPr marL="0" indent="0">
              <a:buFont typeface="Arial" panose="020B0604020202020204" pitchFamily="34" charset="0"/>
              <a:buNone/>
            </a:pPr>
            <a:r>
              <a:rPr lang="en-GB" b="0" i="1" baseline="0" dirty="0" smtClean="0"/>
              <a:t>In the second example, starting with annoying, we can shrunk it to annoy, then regrown it to annoyed and annoyingly.”</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1" i="0" baseline="0" dirty="0" smtClean="0"/>
              <a:t>Slides 9-16: 15 minutes</a:t>
            </a:r>
            <a:endParaRPr lang="en-GB" b="1" i="0" baseline="0" dirty="0" smtClean="0"/>
          </a:p>
          <a:p>
            <a:pPr marL="0" indent="0">
              <a:buFont typeface="Arial" panose="020B0604020202020204" pitchFamily="34" charset="0"/>
              <a:buNone/>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r>
              <a:rPr lang="en-GB" sz="1200" b="0" i="1" dirty="0" smtClean="0"/>
              <a:t>“In pairs you are going to be given a word. In your pairs, one person should be the ‘teacher’. Teach your word using the following process:</a:t>
            </a:r>
          </a:p>
          <a:p>
            <a:pPr marL="285750" indent="-285750">
              <a:buFont typeface="Wingdings" panose="05000000000000000000" pitchFamily="2" charset="2"/>
              <a:buChar char="§"/>
            </a:pPr>
            <a:r>
              <a:rPr lang="en-GB" sz="1200" b="0" i="1" dirty="0" smtClean="0"/>
              <a:t>Hear it and say it</a:t>
            </a:r>
          </a:p>
          <a:p>
            <a:pPr marL="285750" indent="-285750">
              <a:buFont typeface="Wingdings" panose="05000000000000000000" pitchFamily="2" charset="2"/>
              <a:buChar char="§"/>
            </a:pPr>
            <a:r>
              <a:rPr lang="en-GB" sz="1200" b="0" i="1" dirty="0" smtClean="0"/>
              <a:t>Stretch it and count it</a:t>
            </a:r>
          </a:p>
          <a:p>
            <a:pPr marL="285750" indent="-285750">
              <a:buFont typeface="Wingdings" panose="05000000000000000000" pitchFamily="2" charset="2"/>
              <a:buChar char="§"/>
            </a:pPr>
            <a:r>
              <a:rPr lang="en-GB" sz="1200" b="0" i="1" dirty="0" smtClean="0"/>
              <a:t>Make (or write) it and mean it</a:t>
            </a:r>
          </a:p>
          <a:p>
            <a:pPr marL="285750" indent="-285750">
              <a:buFont typeface="Wingdings" panose="05000000000000000000" pitchFamily="2" charset="2"/>
              <a:buChar char="§"/>
            </a:pPr>
            <a:r>
              <a:rPr lang="en-GB" sz="1200" b="0" i="1" dirty="0" smtClean="0"/>
              <a:t>Grow it.</a:t>
            </a:r>
          </a:p>
          <a:p>
            <a:r>
              <a:rPr lang="en-GB" sz="1200" b="0" i="1" dirty="0" smtClean="0"/>
              <a:t>For a reminder: See the Wraparound Spelling Guidance”</a:t>
            </a:r>
          </a:p>
          <a:p>
            <a:pPr marL="0" indent="0">
              <a:buFont typeface="Arial" panose="020B0604020202020204" pitchFamily="34" charset="0"/>
              <a:buNone/>
            </a:pPr>
            <a:endParaRPr lang="en-GB" b="1" i="0" baseline="0" dirty="0" smtClean="0"/>
          </a:p>
          <a:p>
            <a:pPr marL="0" indent="0">
              <a:buFont typeface="Arial" panose="020B0604020202020204" pitchFamily="34" charset="0"/>
              <a:buNone/>
            </a:pPr>
            <a:r>
              <a:rPr lang="en-GB" b="1" i="0" baseline="0" dirty="0" smtClean="0"/>
              <a:t>Facilitator to give each pair one of the following words – spoken not written:</a:t>
            </a:r>
          </a:p>
          <a:p>
            <a:pPr marL="171450" indent="-171450">
              <a:buFont typeface="Wingdings" panose="05000000000000000000" pitchFamily="2" charset="2"/>
              <a:buChar char="§"/>
            </a:pPr>
            <a:r>
              <a:rPr lang="en-GB" b="1" i="0" baseline="0" dirty="0" smtClean="0"/>
              <a:t>house</a:t>
            </a:r>
          </a:p>
          <a:p>
            <a:pPr marL="171450" indent="-171450">
              <a:buFont typeface="Wingdings" panose="05000000000000000000" pitchFamily="2" charset="2"/>
              <a:buChar char="§"/>
            </a:pPr>
            <a:r>
              <a:rPr lang="en-GB" b="1" i="0" baseline="0" dirty="0" smtClean="0"/>
              <a:t>round</a:t>
            </a:r>
          </a:p>
          <a:p>
            <a:pPr marL="171450" indent="-171450">
              <a:buFont typeface="Wingdings" panose="05000000000000000000" pitchFamily="2" charset="2"/>
              <a:buChar char="§"/>
            </a:pPr>
            <a:r>
              <a:rPr lang="en-GB" b="1" i="0" baseline="0" dirty="0" smtClean="0"/>
              <a:t>loud.</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Provide time for practitioners to practise and share responses.</a:t>
            </a:r>
          </a:p>
          <a:p>
            <a:pPr marL="171450" indent="-171450">
              <a:buFont typeface="Wingdings" panose="05000000000000000000" pitchFamily="2" charset="2"/>
              <a:buChar char="§"/>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r>
              <a:rPr lang="en-GB" b="1" i="0" baseline="0" dirty="0" smtClean="0"/>
              <a: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“Once you’ve gone through the process with one word, you can repeat the process with a few other words. When using Wraparound Spelling, practitioners have opted for a maximum of six words  to grow and shrink per week. As opposed to different spelling lists for different groups, the teaching of Wraparound Spelling is built initially on whole-group instruction, differentiation supported through growing and shrinking.”</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1" i="0" baseline="0" dirty="0" smtClean="0"/>
              <a:t>Slides 17-18: 10 minutes</a:t>
            </a:r>
          </a:p>
        </p:txBody>
      </p:sp>
      <p:sp>
        <p:nvSpPr>
          <p:cNvPr id="4" name="Slide Number Placeholder 3"/>
          <p:cNvSpPr>
            <a:spLocks noGrp="1"/>
          </p:cNvSpPr>
          <p:nvPr>
            <p:ph type="sldNum" sz="quarter" idx="10"/>
          </p:nvPr>
        </p:nvSpPr>
        <p:spPr/>
        <p:txBody>
          <a:bodyPr/>
          <a:lstStyle/>
          <a:p>
            <a:fld id="{F3FA3FA8-9BC7-475E-BA7E-2C14599A0BB9}"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r>
              <a:rPr lang="en-GB" b="1" i="0" baseline="0" dirty="0" smtClean="0"/>
              <a:t>:</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“Using one of the words that have been generated, create a sentence. This sentence will be used throughout the week. This is an opportunity to reinforce sentence structure and vocabulary.”</a:t>
            </a:r>
          </a:p>
        </p:txBody>
      </p:sp>
      <p:sp>
        <p:nvSpPr>
          <p:cNvPr id="4" name="Slide Number Placeholder 3"/>
          <p:cNvSpPr>
            <a:spLocks noGrp="1"/>
          </p:cNvSpPr>
          <p:nvPr>
            <p:ph type="sldNum" sz="quarter" idx="10"/>
          </p:nvPr>
        </p:nvSpPr>
        <p:spPr/>
        <p:txBody>
          <a:bodyPr/>
          <a:lstStyle/>
          <a:p>
            <a:fld id="{F3FA3FA8-9BC7-475E-BA7E-2C14599A0BB9}"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endParaRPr lang="en-GB" b="1" baseline="0" dirty="0" smtClean="0"/>
          </a:p>
          <a:p>
            <a:r>
              <a:rPr lang="en-GB" i="1" baseline="0" dirty="0" smtClean="0"/>
              <a:t>During the first session of phonological awareness as part of the teaching of phonics and spelling we:</a:t>
            </a:r>
            <a:endParaRPr lang="en-GB" i="1" baseline="0" dirty="0" smtClean="0"/>
          </a:p>
          <a:p>
            <a:pPr marL="171450" indent="-171450">
              <a:buFont typeface="Wingdings" panose="05000000000000000000" pitchFamily="2" charset="2"/>
              <a:buChar char="§"/>
            </a:pPr>
            <a:r>
              <a:rPr lang="en-GB" i="1" baseline="0" dirty="0" smtClean="0"/>
              <a:t>explored the typical development of phonological awareness</a:t>
            </a:r>
          </a:p>
          <a:p>
            <a:pPr marL="171450" indent="-171450">
              <a:buFont typeface="Wingdings" panose="05000000000000000000" pitchFamily="2" charset="2"/>
              <a:buChar char="§"/>
            </a:pPr>
            <a:r>
              <a:rPr lang="en-GB" i="1" baseline="0" dirty="0" smtClean="0"/>
              <a:t>identified ways in which we could plan for the development of phonological awareness as part of the teaching of phonics</a:t>
            </a:r>
          </a:p>
          <a:p>
            <a:pPr marL="171450" indent="-171450">
              <a:buFont typeface="Wingdings" panose="05000000000000000000" pitchFamily="2" charset="2"/>
              <a:buChar char="§"/>
            </a:pPr>
            <a:r>
              <a:rPr lang="en-GB" i="1" baseline="0" dirty="0" smtClean="0"/>
              <a:t>used our learning on the phonic code to reflect on how we develop the teaching of phonics to support decoding (reading).</a:t>
            </a:r>
          </a:p>
        </p:txBody>
      </p:sp>
      <p:sp>
        <p:nvSpPr>
          <p:cNvPr id="4" name="Slide Number Placeholder 3"/>
          <p:cNvSpPr>
            <a:spLocks noGrp="1"/>
          </p:cNvSpPr>
          <p:nvPr>
            <p:ph type="sldNum" sz="quarter" idx="10"/>
          </p:nvPr>
        </p:nvSpPr>
        <p:spPr/>
        <p:txBody>
          <a:bodyPr/>
          <a:lstStyle/>
          <a:p>
            <a:fld id="{F3FA3FA8-9BC7-475E-BA7E-2C14599A0BB9}"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indent="0">
              <a:buFont typeface="Arial" panose="020B0604020202020204" pitchFamily="34" charset="0"/>
              <a:buNone/>
            </a:pPr>
            <a:endParaRPr lang="en-GB" b="1" i="0"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1" dirty="0" smtClean="0"/>
              <a:t>“Using the</a:t>
            </a:r>
            <a:r>
              <a:rPr lang="en-GB" sz="1200" b="0" i="1" baseline="0" dirty="0" smtClean="0"/>
              <a:t> Wraparound Spelling – Condensed overview, reflect on how  this can support your teaching of phonological awareness as part of encoding (spelling)?”</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1"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baseline="0" dirty="0" smtClean="0"/>
              <a:t>Facilitator to provide time to discuss; collect responses.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1" i="0"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baseline="0" dirty="0" smtClean="0"/>
              <a:t>Slides 19-20: 5 minutes</a:t>
            </a:r>
            <a:endParaRPr lang="en-GB" sz="1200" b="1" i="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Groups to be given a copy of the ‘Roots and Shoots Spelling’ guidance.</a:t>
            </a:r>
          </a:p>
          <a:p>
            <a:pPr marL="0" indent="0">
              <a:buFont typeface="Arial" panose="020B0604020202020204" pitchFamily="34" charset="0"/>
              <a:buNone/>
            </a:pPr>
            <a:endParaRPr lang="en-GB" b="1" i="0" baseline="0" dirty="0" smtClean="0"/>
          </a:p>
          <a:p>
            <a:pPr marL="0" indent="0">
              <a:buFont typeface="Arial" panose="020B0604020202020204" pitchFamily="34" charset="0"/>
              <a:buNone/>
            </a:pPr>
            <a:r>
              <a:rPr lang="en-GB" b="1" i="0" baseline="0" dirty="0" smtClean="0"/>
              <a:t>The </a:t>
            </a:r>
            <a:r>
              <a:rPr lang="en-GB" b="1" i="0" baseline="0" dirty="0" smtClean="0"/>
              <a:t>facilitator to share: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1" dirty="0" smtClean="0"/>
              <a:t>“To develop independent word study the Roots and Shoots Spelling guidance can be used in order to further develop children’s morphological awareness.”</a:t>
            </a:r>
          </a:p>
          <a:p>
            <a:pPr marL="0" indent="0">
              <a:buFont typeface="Arial" panose="020B0604020202020204" pitchFamily="34" charset="0"/>
              <a:buNone/>
            </a:pP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1" dirty="0" smtClean="0"/>
              <a:t>“Given one spelling word, e.g. ‘telescope’, children would undertake independent/ small group word study through identifying roots and growing words to create a word list.”</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1"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dirty="0" smtClean="0"/>
              <a:t>Facilitator</a:t>
            </a:r>
            <a:r>
              <a:rPr lang="en-GB" sz="1200" b="1" i="0" baseline="0" dirty="0" smtClean="0"/>
              <a:t> to provide time for practitioners to explore the Roots and Shoots Spelling guidance.</a:t>
            </a:r>
            <a:endParaRPr lang="en-GB" sz="1200" b="1" i="0" dirty="0" smtClean="0"/>
          </a:p>
          <a:p>
            <a:pPr marL="0" indent="0">
              <a:buFont typeface="Arial" panose="020B0604020202020204" pitchFamily="34" charset="0"/>
              <a:buNone/>
            </a:pPr>
            <a:endParaRPr lang="en-GB" b="1" i="0" baseline="0" dirty="0" smtClean="0"/>
          </a:p>
          <a:p>
            <a:pPr marL="0" indent="0">
              <a:buFont typeface="Arial" panose="020B0604020202020204" pitchFamily="34" charset="0"/>
              <a:buNone/>
            </a:pPr>
            <a:r>
              <a:rPr lang="en-GB" b="1" i="0" baseline="0" dirty="0" smtClean="0"/>
              <a:t>Slides 21-22: 10 minutes</a:t>
            </a: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r>
              <a:rPr lang="en-GB" b="0" i="1" baseline="0" dirty="0" smtClean="0"/>
              <a:t>Following today’s session you are going to consider how you plan for phonological awareness and </a:t>
            </a:r>
            <a:r>
              <a:rPr lang="en-GB" b="0" i="1" baseline="0" dirty="0" smtClean="0"/>
              <a:t>spelling. </a:t>
            </a:r>
          </a:p>
          <a:p>
            <a:pPr marL="342900" indent="-342900">
              <a:buFont typeface="Arial" panose="020B0604020202020204" pitchFamily="34" charset="0"/>
              <a:buChar char="•"/>
            </a:pPr>
            <a:r>
              <a:rPr lang="en-GB" sz="1200" dirty="0" smtClean="0">
                <a:solidFill>
                  <a:srgbClr val="000000"/>
                </a:solidFill>
                <a:latin typeface="Arial" panose="020B0604020202020204" pitchFamily="34" charset="0"/>
                <a:cs typeface="Arial" panose="020B0604020202020204" pitchFamily="34" charset="0"/>
              </a:rPr>
              <a:t>How will you plan for phonological awareness and spelling to support learning and teaching in your classroom?</a:t>
            </a:r>
          </a:p>
          <a:p>
            <a:pPr marL="342900" indent="-342900">
              <a:buFont typeface="Arial" panose="020B0604020202020204" pitchFamily="34" charset="0"/>
              <a:buChar char="•"/>
            </a:pPr>
            <a:r>
              <a:rPr lang="en-GB" sz="1200" dirty="0" smtClean="0">
                <a:solidFill>
                  <a:srgbClr val="000000"/>
                </a:solidFill>
                <a:latin typeface="Arial" panose="020B0604020202020204" pitchFamily="34" charset="0"/>
                <a:cs typeface="Arial" panose="020B0604020202020204" pitchFamily="34" charset="0"/>
              </a:rPr>
              <a:t>How could you observe the impact of planning for phonological awareness and spelling in your classroom?</a:t>
            </a:r>
          </a:p>
          <a:p>
            <a:endParaRPr lang="en-GB" dirty="0" smtClean="0"/>
          </a:p>
          <a:p>
            <a:r>
              <a:rPr lang="en-GB" b="1" dirty="0" smtClean="0"/>
              <a:t>Slide</a:t>
            </a:r>
            <a:r>
              <a:rPr lang="en-GB" b="1" baseline="0" dirty="0" smtClean="0"/>
              <a:t> </a:t>
            </a:r>
            <a:r>
              <a:rPr lang="en-GB" b="1" baseline="0" dirty="0" smtClean="0"/>
              <a:t>23: </a:t>
            </a:r>
            <a:r>
              <a:rPr lang="en-GB" b="1" baseline="0" dirty="0" smtClean="0"/>
              <a:t>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Practitioners to discuss:</a:t>
            </a:r>
            <a:endParaRPr lang="en-GB" b="1" baseline="0" dirty="0" smtClean="0"/>
          </a:p>
          <a:p>
            <a:pPr marL="514350" indent="-514350">
              <a:buFont typeface="+mj-lt"/>
              <a:buAutoNum type="arabicPeriod"/>
            </a:pPr>
            <a:r>
              <a:rPr lang="en-GB" sz="1200" b="1" dirty="0" smtClean="0">
                <a:solidFill>
                  <a:srgbClr val="000000"/>
                </a:solidFill>
                <a:latin typeface="Arial" panose="020B0604020202020204" pitchFamily="34" charset="0"/>
                <a:cs typeface="Arial" panose="020B0604020202020204" pitchFamily="34" charset="0"/>
              </a:rPr>
              <a:t>How did you use the phonological awareness screening tool?</a:t>
            </a:r>
          </a:p>
          <a:p>
            <a:pPr marL="514350" indent="-514350">
              <a:buFont typeface="+mj-lt"/>
              <a:buAutoNum type="arabicPeriod"/>
            </a:pPr>
            <a:r>
              <a:rPr lang="en-GB" sz="1200" b="1" dirty="0" smtClean="0">
                <a:solidFill>
                  <a:srgbClr val="000000"/>
                </a:solidFill>
                <a:latin typeface="Arial" panose="020B0604020202020204" pitchFamily="34" charset="0"/>
                <a:cs typeface="Arial" panose="020B0604020202020204" pitchFamily="34" charset="0"/>
              </a:rPr>
              <a:t>How did you plan for and deliver phonological awareness instruction?</a:t>
            </a:r>
          </a:p>
          <a:p>
            <a:pPr marL="514350" indent="-514350">
              <a:buFont typeface="+mj-lt"/>
              <a:buAutoNum type="arabicPeriod"/>
            </a:pPr>
            <a:r>
              <a:rPr lang="en-GB" sz="1200" b="1" dirty="0" smtClean="0">
                <a:solidFill>
                  <a:srgbClr val="000000"/>
                </a:solidFill>
                <a:latin typeface="Arial" panose="020B0604020202020204" pitchFamily="34" charset="0"/>
                <a:cs typeface="Arial" panose="020B0604020202020204" pitchFamily="34" charset="0"/>
              </a:rPr>
              <a:t>How did you use your knowledge of the phonic code to support children’s decoding (reading)?</a:t>
            </a:r>
          </a:p>
          <a:p>
            <a:endParaRPr lang="en-GB" b="0" i="0" baseline="0" dirty="0" smtClean="0"/>
          </a:p>
          <a:p>
            <a:r>
              <a:rPr lang="en-GB" b="1" i="0" baseline="0" dirty="0" smtClean="0"/>
              <a:t>Facilitator to provide time to discuss and collect responses.</a:t>
            </a:r>
          </a:p>
          <a:p>
            <a:endParaRPr lang="en-GB"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1-3– </a:t>
            </a:r>
            <a:r>
              <a:rPr lang="en-GB" b="1" i="0" baseline="0" dirty="0" smtClean="0"/>
              <a:t>10 </a:t>
            </a:r>
            <a:r>
              <a:rPr lang="en-GB" b="1" i="0" baseline="0" dirty="0" smtClean="0"/>
              <a:t>minutes</a:t>
            </a:r>
          </a:p>
          <a:p>
            <a:endParaRPr lang="en-GB" b="0"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baseline="0" dirty="0" smtClean="0"/>
              <a:t>The facilitator to share:</a:t>
            </a:r>
          </a:p>
          <a:p>
            <a:endParaRPr lang="en-GB"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0" i="1" baseline="0" dirty="0" smtClean="0"/>
              <a:t>“The previous session, citing the research of Dr Laura Shapiro, Aston University, identified that ‘C</a:t>
            </a:r>
            <a:r>
              <a:rPr lang="en-GB" sz="1200" b="0" i="1" dirty="0" smtClean="0"/>
              <a:t>hildren with good phonological skills tend to become better readers than children with poorer phonological skills.’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dirty="0" smtClean="0"/>
              <a:t>In</a:t>
            </a:r>
            <a:r>
              <a:rPr lang="en-GB" sz="1200" b="0" i="1" baseline="0" dirty="0" smtClean="0"/>
              <a:t> terms of equality, in order to raise attainment, it is the important that all children benefit from high quality learning and teaching in phonological awareness and phonics instruction.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baseline="0" dirty="0" smtClean="0"/>
              <a:t>In terms of equity, for children with more “gaps” in phonological awareness and phonics, additional planned opportunities, on top of universal high quality learning and teaching, will need to be planned for in order to reduce “gaps” in attainment.”</a:t>
            </a:r>
            <a:endParaRPr lang="en-GB" sz="1200" b="0" i="1" dirty="0" smtClean="0"/>
          </a:p>
          <a:p>
            <a:endParaRPr lang="en-GB" b="0" i="1" baseline="0" dirty="0" smtClean="0"/>
          </a:p>
        </p:txBody>
      </p:sp>
      <p:sp>
        <p:nvSpPr>
          <p:cNvPr id="4" name="Slide Number Placeholder 3"/>
          <p:cNvSpPr>
            <a:spLocks noGrp="1"/>
          </p:cNvSpPr>
          <p:nvPr>
            <p:ph type="sldNum" sz="quarter" idx="10"/>
          </p:nvPr>
        </p:nvSpPr>
        <p:spPr/>
        <p:txBody>
          <a:bodyPr/>
          <a:lstStyle/>
          <a:p>
            <a:fld id="{1E417B21-C611-4B32-9563-72CDA6DC204C}" type="slidenum">
              <a:rPr lang="en-GB" smtClean="0"/>
              <a:t>4</a:t>
            </a:fld>
            <a:endParaRPr lang="en-GB"/>
          </a:p>
        </p:txBody>
      </p:sp>
    </p:spTree>
    <p:extLst>
      <p:ext uri="{BB962C8B-B14F-4D97-AF65-F5344CB8AC3E}">
        <p14:creationId xmlns:p14="http://schemas.microsoft.com/office/powerpoint/2010/main" val="2204357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indent="0">
              <a:buFont typeface="Arial" panose="020B0604020202020204" pitchFamily="34" charset="0"/>
              <a:buNone/>
            </a:pPr>
            <a:endParaRPr lang="en-GB" b="1" i="0" baseline="0" dirty="0" smtClean="0"/>
          </a:p>
          <a:p>
            <a:pPr marL="0" indent="0">
              <a:buFont typeface="Arial" panose="020B0604020202020204" pitchFamily="34" charset="0"/>
              <a:buNone/>
            </a:pPr>
            <a:r>
              <a:rPr lang="en-GB" b="0" i="1" baseline="0" dirty="0" smtClean="0"/>
              <a:t>“As we explored in the previous session, decoding (reading) and encoding (spelling) are reversible processes. When teaching the skills of decoding, we start with the concrete words on the page, and we use our knowledge of the phonic code to lift the words off of the page, the words becoming a collection of abstract sounds.</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0" i="1" baseline="0" dirty="0" smtClean="0"/>
              <a:t>Today we are going to explore the reverse – encoding. When teaching the skills of encoding, we start with the abstract words being spoken. We then use our knowledge of the phonic code to build up the words and freeze them on to the page. When learning to spell, we hear it – say it – make it.”</a:t>
            </a: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indent="0">
              <a:buFont typeface="Arial" panose="020B0604020202020204" pitchFamily="34" charset="0"/>
              <a:buNone/>
            </a:pPr>
            <a:endParaRPr lang="en-GB" b="1" i="0" baseline="0" dirty="0" smtClean="0"/>
          </a:p>
          <a:p>
            <a:pPr marL="0" indent="0">
              <a:buFont typeface="Arial" panose="020B0604020202020204" pitchFamily="34" charset="0"/>
              <a:buNone/>
            </a:pPr>
            <a:r>
              <a:rPr lang="en-GB" b="0" i="1" baseline="0" dirty="0" smtClean="0"/>
              <a:t>“Spelling is an essential and complex skills involving multiple components such as: visual memory, phoneme-grapheme correspondence and knowing that one sound can be represented by a number of different letters.”</a:t>
            </a: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indent="0">
              <a:buFont typeface="Arial" panose="020B0604020202020204" pitchFamily="34" charset="0"/>
              <a:buNone/>
            </a:pPr>
            <a:endParaRPr lang="en-GB" b="1" i="0" baseline="0" dirty="0" smtClean="0"/>
          </a:p>
          <a:p>
            <a:pPr marL="0" indent="0">
              <a:buFont typeface="Arial" panose="020B0604020202020204" pitchFamily="34" charset="0"/>
              <a:buNone/>
            </a:pPr>
            <a:r>
              <a:rPr lang="en-GB" b="0" i="1" baseline="0" dirty="0" smtClean="0"/>
              <a:t>“In the previous session we explored a selection of phonic code charts. Phonic code charts can be used to support the teaching of decoding (reading) and encoding (spelling) through modelled instruction and group/ independent reinforcement. An understanding of the common code through the 44 grapheme/phoneme correspondences (GPCs) underpins success in learning to spell.”</a:t>
            </a: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GB" b="1" i="0" baseline="0" dirty="0" smtClean="0"/>
              <a:t>The facilitator to share:</a:t>
            </a:r>
          </a:p>
          <a:p>
            <a:pPr marL="0" indent="0">
              <a:buFont typeface="Arial" panose="020B0604020202020204" pitchFamily="34" charset="0"/>
              <a:buNone/>
            </a:pPr>
            <a:r>
              <a:rPr lang="en-GB" b="0" i="1" baseline="0" dirty="0" smtClean="0"/>
              <a:t>“When we analysed words in the previous session, we used the terms digraph, </a:t>
            </a:r>
            <a:r>
              <a:rPr lang="en-GB" b="0" i="1" baseline="0" dirty="0" err="1" smtClean="0"/>
              <a:t>trigraph</a:t>
            </a:r>
            <a:r>
              <a:rPr lang="en-GB" b="0" i="1" baseline="0" dirty="0" smtClean="0"/>
              <a:t> and split digraph. Many words have what we may call ‘special friends’.</a:t>
            </a:r>
          </a:p>
          <a:p>
            <a:pPr marL="0" indent="0">
              <a:buFont typeface="Arial" panose="020B0604020202020204" pitchFamily="34" charset="0"/>
              <a:buNone/>
            </a:pPr>
            <a:endParaRPr lang="en-GB" b="0" i="1" baseline="0" dirty="0" smtClean="0"/>
          </a:p>
          <a:p>
            <a:pPr marL="171450" indent="-171450">
              <a:buFont typeface="Wingdings" panose="05000000000000000000" pitchFamily="2" charset="2"/>
              <a:buChar char="§"/>
            </a:pPr>
            <a:r>
              <a:rPr lang="en-GB" b="0" i="1" baseline="0" dirty="0" smtClean="0"/>
              <a:t>In the word chicken there are two digraphs, or close friends, in ‘</a:t>
            </a:r>
            <a:r>
              <a:rPr lang="en-GB" b="0" i="1" baseline="0" dirty="0" err="1" smtClean="0"/>
              <a:t>ch</a:t>
            </a:r>
            <a:r>
              <a:rPr lang="en-GB" b="0" i="1" baseline="0" dirty="0" smtClean="0"/>
              <a:t>’ and ‘</a:t>
            </a:r>
            <a:r>
              <a:rPr lang="en-GB" b="0" i="1" baseline="0" dirty="0" err="1" smtClean="0"/>
              <a:t>ck</a:t>
            </a:r>
            <a:r>
              <a:rPr lang="en-GB" b="0" i="1" baseline="0" dirty="0" smtClean="0"/>
              <a:t>’. These are two letters together that make one sound.</a:t>
            </a:r>
          </a:p>
          <a:p>
            <a:pPr marL="171450" indent="-171450">
              <a:buFont typeface="Wingdings" panose="05000000000000000000" pitchFamily="2" charset="2"/>
              <a:buChar char="§"/>
            </a:pPr>
            <a:r>
              <a:rPr lang="en-GB" b="0" i="1" baseline="0" dirty="0" smtClean="0"/>
              <a:t>In the word lightning there is are two sets of close friends, the </a:t>
            </a:r>
            <a:r>
              <a:rPr lang="en-GB" b="0" i="1" baseline="0" dirty="0" err="1" smtClean="0"/>
              <a:t>trigraph</a:t>
            </a:r>
            <a:r>
              <a:rPr lang="en-GB" b="0" i="1" baseline="0" dirty="0" smtClean="0"/>
              <a:t>, three letters making one sound, in ‘</a:t>
            </a:r>
            <a:r>
              <a:rPr lang="en-GB" b="0" i="1" baseline="0" dirty="0" err="1" smtClean="0"/>
              <a:t>igh</a:t>
            </a:r>
            <a:r>
              <a:rPr lang="en-GB" b="0" i="1" baseline="0" dirty="0" smtClean="0"/>
              <a:t>’, and a digraph with the n and the g at the end making the sound ‘ng’.</a:t>
            </a:r>
          </a:p>
          <a:p>
            <a:pPr marL="171450" indent="-171450">
              <a:buFont typeface="Wingdings" panose="05000000000000000000" pitchFamily="2" charset="2"/>
              <a:buChar char="§"/>
            </a:pPr>
            <a:r>
              <a:rPr lang="en-GB" b="0" i="1" baseline="0" dirty="0" smtClean="0"/>
              <a:t>Tape and grape have what we call a split diagraph, or a distant friend. This is where we have two letters together to make one sound, but the letters are split. In these examples it is the ‘</a:t>
            </a:r>
            <a:r>
              <a:rPr lang="en-GB" b="0" i="1" baseline="0" dirty="0" err="1" smtClean="0"/>
              <a:t>a_e</a:t>
            </a:r>
            <a:r>
              <a:rPr lang="en-GB" b="0" i="1" baseline="0" dirty="0" smtClean="0"/>
              <a:t>’ sound, but it has been split with the ‘p’ in the middle.</a:t>
            </a:r>
          </a:p>
          <a:p>
            <a:pPr marL="171450" indent="-171450">
              <a:buFont typeface="Wingdings" panose="05000000000000000000" pitchFamily="2" charset="2"/>
              <a:buChar char="§"/>
            </a:pPr>
            <a:r>
              <a:rPr lang="en-GB" b="0" i="1" baseline="0" dirty="0" smtClean="0"/>
              <a:t>Finally, some words have both. In the word chocolate there is a special friend, or digraph, with ‘</a:t>
            </a:r>
            <a:r>
              <a:rPr lang="en-GB" b="0" i="1" baseline="0" dirty="0" err="1" smtClean="0"/>
              <a:t>ch</a:t>
            </a:r>
            <a:r>
              <a:rPr lang="en-GB" b="0" i="1" baseline="0" dirty="0" smtClean="0"/>
              <a:t>’ at the start. At the end is a distant friend, or split digraph, with the ‘</a:t>
            </a:r>
            <a:r>
              <a:rPr lang="en-GB" b="0" i="1" baseline="0" dirty="0" err="1" smtClean="0"/>
              <a:t>a_e</a:t>
            </a:r>
            <a:r>
              <a:rPr lang="en-GB" b="0" i="1" baseline="0" dirty="0" smtClean="0"/>
              <a:t>’ sound, split with the ‘t’ in the middle.</a:t>
            </a:r>
          </a:p>
          <a:p>
            <a:pPr marL="171450" indent="-171450">
              <a:buFont typeface="Wingdings" panose="05000000000000000000" pitchFamily="2" charset="2"/>
              <a:buChar char="§"/>
            </a:pPr>
            <a:endParaRPr lang="en-GB" b="0" i="1" baseline="0" dirty="0" smtClean="0"/>
          </a:p>
          <a:p>
            <a:pPr marL="0" indent="0">
              <a:buFont typeface="Wingdings" panose="05000000000000000000" pitchFamily="2" charset="2"/>
              <a:buNone/>
            </a:pPr>
            <a:r>
              <a:rPr lang="en-GB" b="0" i="1" baseline="0" dirty="0" smtClean="0"/>
              <a:t>It is useful for the school to identify the terminology that they’re going to use so that children benefit from a coherent approach.”</a:t>
            </a:r>
          </a:p>
          <a:p>
            <a:pPr marL="0" indent="0">
              <a:buFont typeface="Wingdings" panose="05000000000000000000" pitchFamily="2" charset="2"/>
              <a:buNone/>
            </a:pPr>
            <a:endParaRPr lang="en-GB" b="0" i="1" baseline="0" dirty="0" smtClean="0"/>
          </a:p>
          <a:p>
            <a:pPr marL="0" indent="0">
              <a:buFont typeface="Wingdings" panose="05000000000000000000" pitchFamily="2" charset="2"/>
              <a:buNone/>
            </a:pPr>
            <a:r>
              <a:rPr lang="en-GB" b="1" i="0" baseline="0" dirty="0" smtClean="0"/>
              <a:t>Slide 4-8: 5 minutes</a:t>
            </a: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a:t>
            </a:r>
            <a:r>
              <a:rPr lang="en-GB" b="1" baseline="0" dirty="0" smtClean="0"/>
              <a:t> to share:</a:t>
            </a:r>
          </a:p>
          <a:p>
            <a:endParaRPr lang="en-GB"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0" i="1" dirty="0" smtClean="0"/>
              <a:t>“Wraparound Spelling is a principled approach to the teaching of spelling based on the phonic code, the meaning of words and the application of words. The approach makes the connections between decoding (for reading) and encoding (for spelling). The Wraparound Spelling approach to the teaching of spelling can be used universally to support the learning and teaching of spelling for all children, and as a targeted approach. Wraparound spelling is designed to wrap good pedagogy around whichever spelling list or scheme you currently use.”</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1" i="0" dirty="0" smtClean="0"/>
              <a:t>Practitioners to be given a copy</a:t>
            </a:r>
            <a:r>
              <a:rPr lang="en-GB" b="1" i="0" baseline="0" dirty="0" smtClean="0"/>
              <a:t> of the Wraparound Spelling – Condensed guidance.</a:t>
            </a:r>
            <a:endParaRPr lang="en-GB" b="1" i="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b="0" i="1" dirty="0" smtClean="0"/>
          </a:p>
          <a:p>
            <a:endParaRPr lang="en-GB" b="0" i="1" dirty="0"/>
          </a:p>
        </p:txBody>
      </p:sp>
      <p:sp>
        <p:nvSpPr>
          <p:cNvPr id="4" name="Slide Number Placeholder 3"/>
          <p:cNvSpPr>
            <a:spLocks noGrp="1"/>
          </p:cNvSpPr>
          <p:nvPr>
            <p:ph type="sldNum" sz="quarter" idx="10"/>
          </p:nvPr>
        </p:nvSpPr>
        <p:spPr/>
        <p:txBody>
          <a:bodyPr/>
          <a:lstStyle/>
          <a:p>
            <a:fld id="{71646FCB-3CEE-428D-B50F-B562299EB96F}" type="slidenum">
              <a:rPr lang="en-GB" smtClean="0"/>
              <a:t>9</a:t>
            </a:fld>
            <a:endParaRPr lang="en-GB"/>
          </a:p>
        </p:txBody>
      </p:sp>
    </p:spTree>
    <p:extLst>
      <p:ext uri="{BB962C8B-B14F-4D97-AF65-F5344CB8AC3E}">
        <p14:creationId xmlns:p14="http://schemas.microsoft.com/office/powerpoint/2010/main" val="3655811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08/07/2019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08/07/2019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08/07/2019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08/07/2019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3.tmp"/><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jpe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jpe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153291" y="3115446"/>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phonological awareness as part of the teaching of phonics and spelling</a:t>
            </a:r>
            <a:br>
              <a:rPr lang="en-GB" sz="4800" b="1" dirty="0" smtClean="0">
                <a:solidFill>
                  <a:schemeClr val="dk1"/>
                </a:solidFill>
                <a:sym typeface="Calibri"/>
              </a:rPr>
            </a:br>
            <a:r>
              <a:rPr lang="en-GB" sz="4800" b="1" dirty="0" smtClean="0">
                <a:solidFill>
                  <a:schemeClr val="dk1"/>
                </a:solidFill>
                <a:sym typeface="Calibri"/>
              </a:rPr>
              <a:t/>
            </a:r>
            <a:br>
              <a:rPr lang="en-GB" sz="4800" b="1" dirty="0" smtClean="0">
                <a:solidFill>
                  <a:schemeClr val="dk1"/>
                </a:solidFill>
                <a:sym typeface="Calibri"/>
              </a:rPr>
            </a:br>
            <a:r>
              <a:rPr lang="en-GB" sz="4800" b="1" dirty="0" smtClean="0">
                <a:solidFill>
                  <a:schemeClr val="dk1"/>
                </a:solidFill>
                <a:sym typeface="Calibri"/>
              </a:rPr>
              <a:t>Part </a:t>
            </a:r>
            <a:r>
              <a:rPr lang="en-GB" sz="4800" b="1" dirty="0" smtClean="0">
                <a:solidFill>
                  <a:schemeClr val="dk1"/>
                </a:solidFill>
                <a:sym typeface="Calibri"/>
              </a:rPr>
              <a:t>2</a:t>
            </a:r>
            <a:r>
              <a:rPr lang="en-GB" sz="3600" dirty="0"/>
              <a:t/>
            </a:r>
            <a:br>
              <a:rPr lang="en-GB" sz="3600" dirty="0"/>
            </a:br>
            <a:r>
              <a:rPr lang="en-GB" sz="1200" dirty="0"/>
              <a:t/>
            </a:r>
            <a:br>
              <a:rPr lang="en-GB" sz="1200" dirty="0"/>
            </a:br>
            <a:r>
              <a:rPr lang="en-GB" sz="3240" dirty="0" smtClean="0"/>
              <a:t/>
            </a:r>
            <a:br>
              <a:rPr lang="en-GB" sz="3240" dirty="0" smtClean="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50185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450" y="384733"/>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81" y="1268760"/>
            <a:ext cx="3157116" cy="5099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1"/>
          <p:cNvSpPr>
            <a:spLocks noGrp="1"/>
          </p:cNvSpPr>
          <p:nvPr>
            <p:ph type="title"/>
          </p:nvPr>
        </p:nvSpPr>
        <p:spPr>
          <a:xfrm>
            <a:off x="418626" y="231993"/>
            <a:ext cx="8229600" cy="1143000"/>
          </a:xfrm>
        </p:spPr>
        <p:txBody>
          <a:bodyPr>
            <a:noAutofit/>
          </a:bodyPr>
          <a:lstStyle/>
          <a:p>
            <a:r>
              <a:rPr lang="en-GB" b="1" dirty="0" smtClean="0"/>
              <a:t>Wraparound Spelling</a:t>
            </a:r>
            <a:endParaRPr lang="en-GB" b="1" dirty="0"/>
          </a:p>
        </p:txBody>
      </p:sp>
      <p:sp>
        <p:nvSpPr>
          <p:cNvPr id="3" name="TextBox 2"/>
          <p:cNvSpPr txBox="1"/>
          <p:nvPr/>
        </p:nvSpPr>
        <p:spPr>
          <a:xfrm>
            <a:off x="3851920" y="1379518"/>
            <a:ext cx="4927216" cy="5262979"/>
          </a:xfrm>
          <a:prstGeom prst="rect">
            <a:avLst/>
          </a:prstGeom>
          <a:solidFill>
            <a:srgbClr val="FFFF99"/>
          </a:solidFill>
          <a:ln>
            <a:solidFill>
              <a:schemeClr val="tx1"/>
            </a:solidFill>
          </a:ln>
        </p:spPr>
        <p:txBody>
          <a:bodyPr wrap="square" rtlCol="0">
            <a:spAutoFit/>
          </a:bodyPr>
          <a:lstStyle/>
          <a:p>
            <a:r>
              <a:rPr lang="en-GB" sz="2800" b="1" dirty="0" smtClean="0"/>
              <a:t>The pedagogy that underpins Wraparound Spelling is that spelling begins with words being explored orally, before freezing them on to the page. When introducing words we:</a:t>
            </a:r>
          </a:p>
          <a:p>
            <a:pPr marL="285750" indent="-285750">
              <a:buFont typeface="Wingdings" panose="05000000000000000000" pitchFamily="2" charset="2"/>
              <a:buChar char="§"/>
            </a:pPr>
            <a:r>
              <a:rPr lang="en-GB" sz="2800" b="1" dirty="0" smtClean="0"/>
              <a:t>Hear it and say it</a:t>
            </a:r>
          </a:p>
          <a:p>
            <a:pPr marL="285750" indent="-285750">
              <a:buFont typeface="Wingdings" panose="05000000000000000000" pitchFamily="2" charset="2"/>
              <a:buChar char="§"/>
            </a:pPr>
            <a:r>
              <a:rPr lang="en-GB" sz="2800" b="1" dirty="0" smtClean="0"/>
              <a:t>Stretch it and count it</a:t>
            </a:r>
          </a:p>
          <a:p>
            <a:pPr marL="285750" indent="-285750">
              <a:buFont typeface="Wingdings" panose="05000000000000000000" pitchFamily="2" charset="2"/>
              <a:buChar char="§"/>
            </a:pPr>
            <a:r>
              <a:rPr lang="en-GB" sz="2800" b="1" dirty="0" smtClean="0"/>
              <a:t>Make (or write) it and mean it</a:t>
            </a:r>
          </a:p>
          <a:p>
            <a:pPr marL="285750" indent="-285750">
              <a:buFont typeface="Wingdings" panose="05000000000000000000" pitchFamily="2" charset="2"/>
              <a:buChar char="§"/>
            </a:pPr>
            <a:r>
              <a:rPr lang="en-GB" sz="2800" b="1" dirty="0" smtClean="0"/>
              <a:t>Grow it/ shrink it</a:t>
            </a:r>
            <a:br>
              <a:rPr lang="en-GB" sz="2800" b="1" dirty="0" smtClean="0"/>
            </a:br>
            <a:r>
              <a:rPr lang="en-GB" sz="2800" b="1" dirty="0" smtClean="0"/>
              <a:t>(and put it in a sentence, because we’re spelling!).</a:t>
            </a:r>
          </a:p>
        </p:txBody>
      </p:sp>
    </p:spTree>
    <p:extLst>
      <p:ext uri="{BB962C8B-B14F-4D97-AF65-F5344CB8AC3E}">
        <p14:creationId xmlns:p14="http://schemas.microsoft.com/office/powerpoint/2010/main" val="22885819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386" y="38190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18626" y="231993"/>
            <a:ext cx="8229600" cy="1143000"/>
          </a:xfrm>
        </p:spPr>
        <p:txBody>
          <a:bodyPr>
            <a:noAutofit/>
          </a:bodyPr>
          <a:lstStyle/>
          <a:p>
            <a:r>
              <a:rPr lang="en-GB" b="1" dirty="0" smtClean="0"/>
              <a:t>Wraparound Spelling</a:t>
            </a:r>
            <a:endParaRPr lang="en-GB" b="1" dirty="0"/>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1268760"/>
            <a:ext cx="3707969" cy="5247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283968" y="1476683"/>
            <a:ext cx="4495168" cy="4832092"/>
          </a:xfrm>
          <a:prstGeom prst="rect">
            <a:avLst/>
          </a:prstGeom>
          <a:solidFill>
            <a:srgbClr val="FFFF99"/>
          </a:solidFill>
          <a:ln>
            <a:solidFill>
              <a:schemeClr val="tx1"/>
            </a:solidFill>
          </a:ln>
        </p:spPr>
        <p:txBody>
          <a:bodyPr wrap="square" rtlCol="0">
            <a:spAutoFit/>
          </a:bodyPr>
          <a:lstStyle/>
          <a:p>
            <a:r>
              <a:rPr lang="en-GB" sz="2800" b="1" dirty="0" smtClean="0"/>
              <a:t>The guidance provides a suggested weekly overview that practitioners can use to support ‘The Spelling Week’. This is built on the principle that decoding (reading) and encoding (spelling) are reversible processes that should be reinforced regularly throughout the week.</a:t>
            </a:r>
            <a:endParaRPr lang="en-GB" sz="2800" b="1" dirty="0"/>
          </a:p>
        </p:txBody>
      </p:sp>
    </p:spTree>
    <p:extLst>
      <p:ext uri="{BB962C8B-B14F-4D97-AF65-F5344CB8AC3E}">
        <p14:creationId xmlns:p14="http://schemas.microsoft.com/office/powerpoint/2010/main" val="867770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439" y="33889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25450" y="773832"/>
            <a:ext cx="8229600" cy="1143000"/>
          </a:xfrm>
        </p:spPr>
        <p:txBody>
          <a:bodyPr>
            <a:noAutofit/>
          </a:bodyPr>
          <a:lstStyle/>
          <a:p>
            <a:r>
              <a:rPr lang="en-GB" b="1" dirty="0" smtClean="0"/>
              <a:t>Wraparound Spelling</a:t>
            </a:r>
            <a:br>
              <a:rPr lang="en-GB" b="1" dirty="0" smtClean="0"/>
            </a:br>
            <a:r>
              <a:rPr lang="en-GB" b="1" dirty="0"/>
              <a:t/>
            </a:r>
            <a:br>
              <a:rPr lang="en-GB" b="1" dirty="0"/>
            </a:br>
            <a:r>
              <a:rPr lang="en-GB" b="1" dirty="0" smtClean="0"/>
              <a:t>Hear it and Say it…</a:t>
            </a:r>
            <a:endParaRPr lang="en-GB" b="1" dirty="0"/>
          </a:p>
        </p:txBody>
      </p:sp>
      <p:sp>
        <p:nvSpPr>
          <p:cNvPr id="12" name="Content Placeholder 2"/>
          <p:cNvSpPr>
            <a:spLocks noGrp="1"/>
          </p:cNvSpPr>
          <p:nvPr>
            <p:ph idx="1"/>
          </p:nvPr>
        </p:nvSpPr>
        <p:spPr>
          <a:xfrm>
            <a:off x="458301" y="2564904"/>
            <a:ext cx="8229600" cy="1021803"/>
          </a:xfrm>
          <a:solidFill>
            <a:srgbClr val="FFFF99"/>
          </a:solidFill>
          <a:ln>
            <a:solidFill>
              <a:schemeClr val="tx1"/>
            </a:solidFill>
          </a:ln>
        </p:spPr>
        <p:txBody>
          <a:bodyPr>
            <a:normAutofit lnSpcReduction="10000"/>
          </a:bodyPr>
          <a:lstStyle/>
          <a:p>
            <a:pPr marL="0" indent="0">
              <a:buNone/>
            </a:pPr>
            <a:r>
              <a:rPr lang="en-GB" b="1" dirty="0" smtClean="0"/>
              <a:t>When </a:t>
            </a:r>
            <a:r>
              <a:rPr lang="en-GB" b="1" dirty="0" smtClean="0"/>
              <a:t>we introduce a new spelling word we should hear </a:t>
            </a:r>
            <a:r>
              <a:rPr lang="en-GB" b="1" dirty="0" smtClean="0"/>
              <a:t>it and say it </a:t>
            </a:r>
            <a:r>
              <a:rPr lang="en-GB" b="1" dirty="0" smtClean="0"/>
              <a:t>before we see it</a:t>
            </a:r>
            <a:r>
              <a:rPr lang="en-GB" b="1" dirty="0" smtClean="0"/>
              <a:t>.</a:t>
            </a:r>
            <a:endParaRPr lang="en-GB" b="1" dirty="0" smtClean="0"/>
          </a:p>
        </p:txBody>
      </p:sp>
      <p:sp>
        <p:nvSpPr>
          <p:cNvPr id="3" name="Flowchart: Sequential Access Storage 2"/>
          <p:cNvSpPr/>
          <p:nvPr/>
        </p:nvSpPr>
        <p:spPr>
          <a:xfrm>
            <a:off x="1547664" y="3929132"/>
            <a:ext cx="6120680" cy="252028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t>The first word we are going to spell is…</a:t>
            </a:r>
          </a:p>
          <a:p>
            <a:pPr algn="ctr"/>
            <a:endParaRPr lang="en-GB" sz="3200" b="1" dirty="0"/>
          </a:p>
          <a:p>
            <a:pPr algn="ctr"/>
            <a:r>
              <a:rPr lang="en-GB" sz="3200" b="1" dirty="0" smtClean="0"/>
              <a:t>Repeat after me…</a:t>
            </a:r>
            <a:endParaRPr lang="en-GB" sz="3200" b="1" dirty="0"/>
          </a:p>
        </p:txBody>
      </p:sp>
      <p:pic>
        <p:nvPicPr>
          <p:cNvPr id="13" name="Picture 12" descr="https://lifethroughfitness.files.wordpress.com/2013/03/announcement_icon.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93500" y="1282755"/>
            <a:ext cx="1069197" cy="1167393"/>
          </a:xfrm>
          <a:prstGeom prst="rect">
            <a:avLst/>
          </a:prstGeom>
          <a:noFill/>
          <a:ln>
            <a:noFill/>
          </a:ln>
        </p:spPr>
      </p:pic>
      <p:pic>
        <p:nvPicPr>
          <p:cNvPr id="14" name="Picture 13" descr="https://thumbs.dreamstime.com/t/d-person-megphone-annoucement-illustration-man-listening-to-large-megaphone-human-character-white-people-43782613.jpg"/>
          <p:cNvPicPr/>
          <p:nvPr/>
        </p:nvPicPr>
        <p:blipFill rotWithShape="1">
          <a:blip r:embed="rId6">
            <a:extLst>
              <a:ext uri="{28A0092B-C50C-407E-A947-70E740481C1C}">
                <a14:useLocalDpi xmlns:a14="http://schemas.microsoft.com/office/drawing/2010/main" val="0"/>
              </a:ext>
            </a:extLst>
          </a:blip>
          <a:srcRect l="54369" t="25243"/>
          <a:stretch/>
        </p:blipFill>
        <p:spPr bwMode="auto">
          <a:xfrm>
            <a:off x="1045907" y="1340768"/>
            <a:ext cx="1008112" cy="110938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63237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439" y="33889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25450" y="773832"/>
            <a:ext cx="8229600" cy="1143000"/>
          </a:xfrm>
        </p:spPr>
        <p:txBody>
          <a:bodyPr>
            <a:noAutofit/>
          </a:bodyPr>
          <a:lstStyle/>
          <a:p>
            <a:r>
              <a:rPr lang="en-GB" b="1" dirty="0" smtClean="0"/>
              <a:t>Wraparound Spelling</a:t>
            </a:r>
            <a:br>
              <a:rPr lang="en-GB" b="1" dirty="0" smtClean="0"/>
            </a:br>
            <a:r>
              <a:rPr lang="en-GB" b="1" dirty="0"/>
              <a:t/>
            </a:r>
            <a:br>
              <a:rPr lang="en-GB" b="1" dirty="0"/>
            </a:br>
            <a:r>
              <a:rPr lang="en-GB" b="1" dirty="0" smtClean="0"/>
              <a:t>Stretch it and Count it…</a:t>
            </a:r>
            <a:endParaRPr lang="en-GB" b="1" dirty="0"/>
          </a:p>
        </p:txBody>
      </p:sp>
      <p:sp>
        <p:nvSpPr>
          <p:cNvPr id="12" name="Content Placeholder 2"/>
          <p:cNvSpPr>
            <a:spLocks noGrp="1"/>
          </p:cNvSpPr>
          <p:nvPr>
            <p:ph idx="1"/>
          </p:nvPr>
        </p:nvSpPr>
        <p:spPr>
          <a:xfrm>
            <a:off x="458301" y="2564904"/>
            <a:ext cx="8229600" cy="1021803"/>
          </a:xfrm>
          <a:solidFill>
            <a:srgbClr val="FFFF99"/>
          </a:solidFill>
          <a:ln>
            <a:solidFill>
              <a:schemeClr val="tx1"/>
            </a:solidFill>
          </a:ln>
        </p:spPr>
        <p:txBody>
          <a:bodyPr>
            <a:normAutofit lnSpcReduction="10000"/>
          </a:bodyPr>
          <a:lstStyle/>
          <a:p>
            <a:pPr marL="0" indent="0">
              <a:buNone/>
            </a:pPr>
            <a:r>
              <a:rPr lang="en-GB" b="1" dirty="0" smtClean="0"/>
              <a:t>Stretch out the word and count the sounds so that children hear all of the individual sounds.</a:t>
            </a:r>
            <a:endParaRPr lang="en-GB" b="1" dirty="0" smtClean="0"/>
          </a:p>
        </p:txBody>
      </p:sp>
      <p:sp>
        <p:nvSpPr>
          <p:cNvPr id="3" name="Flowchart: Sequential Access Storage 2"/>
          <p:cNvSpPr/>
          <p:nvPr/>
        </p:nvSpPr>
        <p:spPr>
          <a:xfrm>
            <a:off x="1089529" y="3735840"/>
            <a:ext cx="6843985" cy="273238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t>Let’s stretch the word together…</a:t>
            </a:r>
          </a:p>
          <a:p>
            <a:pPr algn="ctr"/>
            <a:endParaRPr lang="en-GB" sz="3200" b="1" dirty="0"/>
          </a:p>
          <a:p>
            <a:pPr algn="ctr"/>
            <a:r>
              <a:rPr lang="en-GB" sz="3200" b="1" dirty="0" smtClean="0"/>
              <a:t>Let’s count the number of sounds it has…</a:t>
            </a:r>
            <a:endParaRPr lang="en-GB" sz="3200" b="1" dirty="0"/>
          </a:p>
        </p:txBody>
      </p:sp>
    </p:spTree>
    <p:extLst>
      <p:ext uri="{BB962C8B-B14F-4D97-AF65-F5344CB8AC3E}">
        <p14:creationId xmlns:p14="http://schemas.microsoft.com/office/powerpoint/2010/main" val="33909139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439" y="33889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25450" y="773832"/>
            <a:ext cx="8229600" cy="1143000"/>
          </a:xfrm>
        </p:spPr>
        <p:txBody>
          <a:bodyPr>
            <a:noAutofit/>
          </a:bodyPr>
          <a:lstStyle/>
          <a:p>
            <a:r>
              <a:rPr lang="en-GB" b="1" dirty="0" smtClean="0"/>
              <a:t>Wraparound Spelling</a:t>
            </a:r>
            <a:br>
              <a:rPr lang="en-GB" b="1" dirty="0" smtClean="0"/>
            </a:br>
            <a:r>
              <a:rPr lang="en-GB" b="1" dirty="0"/>
              <a:t/>
            </a:r>
            <a:br>
              <a:rPr lang="en-GB" b="1" dirty="0"/>
            </a:br>
            <a:r>
              <a:rPr lang="en-GB" b="1" dirty="0" smtClean="0"/>
              <a:t>Make it (or write it)…</a:t>
            </a:r>
            <a:endParaRPr lang="en-GB" b="1" dirty="0"/>
          </a:p>
        </p:txBody>
      </p:sp>
      <p:sp>
        <p:nvSpPr>
          <p:cNvPr id="12" name="Content Placeholder 2"/>
          <p:cNvSpPr>
            <a:spLocks noGrp="1"/>
          </p:cNvSpPr>
          <p:nvPr>
            <p:ph idx="1"/>
          </p:nvPr>
        </p:nvSpPr>
        <p:spPr>
          <a:xfrm>
            <a:off x="458301" y="2564904"/>
            <a:ext cx="8229600" cy="1656184"/>
          </a:xfrm>
          <a:solidFill>
            <a:srgbClr val="FFFF99"/>
          </a:solidFill>
          <a:ln>
            <a:solidFill>
              <a:schemeClr val="tx1"/>
            </a:solidFill>
          </a:ln>
        </p:spPr>
        <p:txBody>
          <a:bodyPr>
            <a:normAutofit fontScale="92500" lnSpcReduction="20000"/>
          </a:bodyPr>
          <a:lstStyle/>
          <a:p>
            <a:pPr marL="0" indent="0">
              <a:buNone/>
            </a:pPr>
            <a:r>
              <a:rPr lang="en-GB" b="1" dirty="0" smtClean="0"/>
              <a:t>Make the word using magnetic letters/ sound cards, or write the word. Highlight digraphs, </a:t>
            </a:r>
            <a:r>
              <a:rPr lang="en-GB" b="1" dirty="0" err="1" smtClean="0"/>
              <a:t>trigraphs</a:t>
            </a:r>
            <a:r>
              <a:rPr lang="en-GB" b="1" dirty="0" smtClean="0"/>
              <a:t> and split digraphs. You may also wish to use </a:t>
            </a:r>
            <a:r>
              <a:rPr lang="en-GB" b="1" dirty="0" err="1" smtClean="0"/>
              <a:t>Elkonin</a:t>
            </a:r>
            <a:r>
              <a:rPr lang="en-GB" b="1" dirty="0" smtClean="0"/>
              <a:t> boxes with sound buttons.</a:t>
            </a:r>
            <a:endParaRPr lang="en-GB" b="1" dirty="0" smtClean="0"/>
          </a:p>
        </p:txBody>
      </p:sp>
      <p:sp>
        <p:nvSpPr>
          <p:cNvPr id="4" name="TextBox 3"/>
          <p:cNvSpPr txBox="1"/>
          <p:nvPr/>
        </p:nvSpPr>
        <p:spPr>
          <a:xfrm>
            <a:off x="442465" y="4682536"/>
            <a:ext cx="3282454" cy="1569660"/>
          </a:xfrm>
          <a:prstGeom prst="rect">
            <a:avLst/>
          </a:prstGeom>
          <a:solidFill>
            <a:schemeClr val="bg1"/>
          </a:solidFill>
          <a:ln>
            <a:solidFill>
              <a:schemeClr val="tx1"/>
            </a:solidFill>
          </a:ln>
        </p:spPr>
        <p:txBody>
          <a:bodyPr wrap="square" rtlCol="0">
            <a:spAutoFit/>
          </a:bodyPr>
          <a:lstStyle/>
          <a:p>
            <a:pPr algn="ctr"/>
            <a:r>
              <a:rPr lang="en-GB" sz="9600" u="sng" dirty="0" smtClean="0">
                <a:solidFill>
                  <a:srgbClr val="FF0000"/>
                </a:solidFill>
              </a:rPr>
              <a:t>sh</a:t>
            </a:r>
            <a:r>
              <a:rPr lang="en-GB" sz="9600" u="sng" dirty="0" smtClean="0">
                <a:solidFill>
                  <a:srgbClr val="00B050"/>
                </a:solidFill>
              </a:rPr>
              <a:t>ou</a:t>
            </a:r>
            <a:r>
              <a:rPr lang="en-GB" sz="9600" dirty="0" smtClean="0"/>
              <a:t>t</a:t>
            </a:r>
            <a:endParaRPr lang="en-GB" sz="9600" dirty="0"/>
          </a:p>
        </p:txBody>
      </p:sp>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1209" y="4540043"/>
            <a:ext cx="4158462" cy="1854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3830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439" y="33889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25450" y="773832"/>
            <a:ext cx="8229600" cy="1143000"/>
          </a:xfrm>
        </p:spPr>
        <p:txBody>
          <a:bodyPr>
            <a:noAutofit/>
          </a:bodyPr>
          <a:lstStyle/>
          <a:p>
            <a:r>
              <a:rPr lang="en-GB" b="1" dirty="0" smtClean="0"/>
              <a:t>Wraparound Spelling</a:t>
            </a:r>
            <a:br>
              <a:rPr lang="en-GB" b="1" dirty="0" smtClean="0"/>
            </a:br>
            <a:r>
              <a:rPr lang="en-GB" b="1" dirty="0"/>
              <a:t/>
            </a:r>
            <a:br>
              <a:rPr lang="en-GB" b="1" dirty="0"/>
            </a:br>
            <a:r>
              <a:rPr lang="en-GB" b="1" dirty="0" smtClean="0"/>
              <a:t>Mean it…</a:t>
            </a:r>
            <a:endParaRPr lang="en-GB" b="1" dirty="0"/>
          </a:p>
        </p:txBody>
      </p:sp>
      <p:sp>
        <p:nvSpPr>
          <p:cNvPr id="12" name="Content Placeholder 2"/>
          <p:cNvSpPr>
            <a:spLocks noGrp="1"/>
          </p:cNvSpPr>
          <p:nvPr>
            <p:ph idx="1"/>
          </p:nvPr>
        </p:nvSpPr>
        <p:spPr>
          <a:xfrm>
            <a:off x="323528" y="2348880"/>
            <a:ext cx="8589640" cy="1314951"/>
          </a:xfrm>
          <a:solidFill>
            <a:srgbClr val="FFFF99"/>
          </a:solidFill>
          <a:ln>
            <a:solidFill>
              <a:schemeClr val="tx1"/>
            </a:solidFill>
          </a:ln>
        </p:spPr>
        <p:txBody>
          <a:bodyPr>
            <a:noAutofit/>
          </a:bodyPr>
          <a:lstStyle/>
          <a:p>
            <a:pPr marL="0" indent="0">
              <a:buNone/>
            </a:pPr>
            <a:r>
              <a:rPr lang="en-GB" sz="2600" b="1" dirty="0" smtClean="0"/>
              <a:t>Explore the meaning; use the word to create an oral sentence. This may be modelled by the practitioner, or generated by children individually, in pairs or in small groups.</a:t>
            </a:r>
            <a:endParaRPr lang="en-GB" sz="2600" b="1" dirty="0" smtClean="0"/>
          </a:p>
        </p:txBody>
      </p:sp>
      <p:sp>
        <p:nvSpPr>
          <p:cNvPr id="3" name="Flowchart: Sequential Access Storage 2"/>
          <p:cNvSpPr/>
          <p:nvPr/>
        </p:nvSpPr>
        <p:spPr>
          <a:xfrm>
            <a:off x="443342" y="3715490"/>
            <a:ext cx="3421992" cy="273238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t>Let’s use the word in a sentence…</a:t>
            </a:r>
            <a:endParaRPr lang="en-GB" sz="3200" b="1" dirty="0"/>
          </a:p>
        </p:txBody>
      </p:sp>
      <p:sp>
        <p:nvSpPr>
          <p:cNvPr id="13" name="Flowchart: Sequential Access Storage 12"/>
          <p:cNvSpPr/>
          <p:nvPr/>
        </p:nvSpPr>
        <p:spPr>
          <a:xfrm>
            <a:off x="4932040" y="3741043"/>
            <a:ext cx="3421992" cy="273238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t>No one can shout as loudly as Sophie.</a:t>
            </a:r>
            <a:endParaRPr lang="en-GB" sz="3200" b="1" dirty="0"/>
          </a:p>
        </p:txBody>
      </p:sp>
    </p:spTree>
    <p:extLst>
      <p:ext uri="{BB962C8B-B14F-4D97-AF65-F5344CB8AC3E}">
        <p14:creationId xmlns:p14="http://schemas.microsoft.com/office/powerpoint/2010/main" val="18459463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439" y="33889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25450" y="-27384"/>
            <a:ext cx="8229600" cy="1143000"/>
          </a:xfrm>
        </p:spPr>
        <p:txBody>
          <a:bodyPr>
            <a:noAutofit/>
          </a:bodyPr>
          <a:lstStyle/>
          <a:p>
            <a:r>
              <a:rPr lang="en-GB" b="1" dirty="0" smtClean="0"/>
              <a:t>Wraparound Spelling</a:t>
            </a:r>
            <a:endParaRPr lang="en-GB" b="1" dirty="0"/>
          </a:p>
        </p:txBody>
      </p:sp>
      <p:sp>
        <p:nvSpPr>
          <p:cNvPr id="12" name="Content Placeholder 2"/>
          <p:cNvSpPr>
            <a:spLocks noGrp="1"/>
          </p:cNvSpPr>
          <p:nvPr>
            <p:ph idx="1"/>
          </p:nvPr>
        </p:nvSpPr>
        <p:spPr>
          <a:xfrm>
            <a:off x="475456" y="1714500"/>
            <a:ext cx="8229600" cy="1728192"/>
          </a:xfrm>
          <a:solidFill>
            <a:srgbClr val="FFFF99"/>
          </a:solidFill>
          <a:ln>
            <a:solidFill>
              <a:schemeClr val="tx1"/>
            </a:solidFill>
          </a:ln>
        </p:spPr>
        <p:txBody>
          <a:bodyPr>
            <a:normAutofit lnSpcReduction="10000"/>
          </a:bodyPr>
          <a:lstStyle/>
          <a:p>
            <a:pPr marL="0" indent="0">
              <a:buNone/>
            </a:pPr>
            <a:r>
              <a:rPr lang="en-GB" sz="2800" b="1" dirty="0"/>
              <a:t>We want to teach children that words change </a:t>
            </a:r>
            <a:r>
              <a:rPr lang="en-GB" sz="2800" b="1" dirty="0" smtClean="0"/>
              <a:t>depending </a:t>
            </a:r>
            <a:r>
              <a:rPr lang="en-GB" sz="2800" b="1" dirty="0"/>
              <a:t>on how we use them</a:t>
            </a:r>
            <a:r>
              <a:rPr lang="en-GB" sz="2800" b="1" dirty="0" smtClean="0"/>
              <a:t>. We can grow base words, and shrink words to base words before re-growing them.</a:t>
            </a:r>
            <a:endParaRPr lang="en-GB" sz="2800" b="1" dirty="0"/>
          </a:p>
        </p:txBody>
      </p:sp>
      <p:sp>
        <p:nvSpPr>
          <p:cNvPr id="13" name="Title 1"/>
          <p:cNvSpPr txBox="1">
            <a:spLocks/>
          </p:cNvSpPr>
          <p:nvPr/>
        </p:nvSpPr>
        <p:spPr>
          <a:xfrm>
            <a:off x="475456" y="681892"/>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b="1" dirty="0" smtClean="0"/>
              <a:t>Grow it (and shrink it)…</a:t>
            </a:r>
            <a:endParaRPr lang="en-GB" b="1" dirty="0"/>
          </a:p>
        </p:txBody>
      </p:sp>
      <p:sp>
        <p:nvSpPr>
          <p:cNvPr id="14" name="Content Placeholder 2"/>
          <p:cNvSpPr txBox="1">
            <a:spLocks/>
          </p:cNvSpPr>
          <p:nvPr/>
        </p:nvSpPr>
        <p:spPr>
          <a:xfrm>
            <a:off x="425450" y="3717032"/>
            <a:ext cx="8229600" cy="1296144"/>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b="1" dirty="0" smtClean="0"/>
              <a:t>Starting with ‘shout’</a:t>
            </a:r>
          </a:p>
          <a:p>
            <a:pPr marL="0" indent="0" algn="ctr">
              <a:buFont typeface="Arial" pitchFamily="34" charset="0"/>
              <a:buNone/>
            </a:pPr>
            <a:r>
              <a:rPr lang="en-GB" u="sng" dirty="0" smtClean="0">
                <a:solidFill>
                  <a:srgbClr val="FF0000"/>
                </a:solidFill>
              </a:rPr>
              <a:t>sh</a:t>
            </a:r>
            <a:r>
              <a:rPr lang="en-GB" u="sng" dirty="0" smtClean="0">
                <a:solidFill>
                  <a:srgbClr val="0070C0"/>
                </a:solidFill>
              </a:rPr>
              <a:t>ou</a:t>
            </a:r>
            <a:r>
              <a:rPr lang="en-GB" dirty="0" smtClean="0"/>
              <a:t>t </a:t>
            </a:r>
            <a:r>
              <a:rPr lang="en-GB" dirty="0" smtClean="0">
                <a:sym typeface="Wingdings"/>
              </a:rPr>
              <a:t> </a:t>
            </a:r>
            <a:r>
              <a:rPr lang="en-GB" u="sng" dirty="0" smtClean="0">
                <a:solidFill>
                  <a:srgbClr val="FF0000"/>
                </a:solidFill>
              </a:rPr>
              <a:t>sh</a:t>
            </a:r>
            <a:r>
              <a:rPr lang="en-GB" u="sng" dirty="0" smtClean="0">
                <a:solidFill>
                  <a:srgbClr val="0070C0"/>
                </a:solidFill>
              </a:rPr>
              <a:t>ou</a:t>
            </a:r>
            <a:r>
              <a:rPr lang="en-GB" dirty="0" smtClean="0">
                <a:sym typeface="Wingdings"/>
              </a:rPr>
              <a:t>ted  </a:t>
            </a:r>
            <a:r>
              <a:rPr lang="en-GB" u="sng" dirty="0" smtClean="0">
                <a:solidFill>
                  <a:srgbClr val="FF0000"/>
                </a:solidFill>
              </a:rPr>
              <a:t>sh</a:t>
            </a:r>
            <a:r>
              <a:rPr lang="en-GB" u="sng" dirty="0" smtClean="0">
                <a:solidFill>
                  <a:srgbClr val="0070C0"/>
                </a:solidFill>
              </a:rPr>
              <a:t>ou</a:t>
            </a:r>
            <a:r>
              <a:rPr lang="en-GB" dirty="0" smtClean="0">
                <a:sym typeface="Wingdings"/>
              </a:rPr>
              <a:t>ti</a:t>
            </a:r>
            <a:r>
              <a:rPr lang="en-GB" u="sng" dirty="0" smtClean="0">
                <a:solidFill>
                  <a:srgbClr val="00B050"/>
                </a:solidFill>
                <a:sym typeface="Wingdings"/>
              </a:rPr>
              <a:t>ng</a:t>
            </a:r>
            <a:r>
              <a:rPr lang="en-GB" dirty="0" smtClean="0">
                <a:sym typeface="Wingdings"/>
              </a:rPr>
              <a:t>  </a:t>
            </a:r>
            <a:r>
              <a:rPr lang="en-GB" u="sng" dirty="0" smtClean="0">
                <a:solidFill>
                  <a:srgbClr val="FF0000"/>
                </a:solidFill>
              </a:rPr>
              <a:t>sh</a:t>
            </a:r>
            <a:r>
              <a:rPr lang="en-GB" u="sng" dirty="0" smtClean="0">
                <a:solidFill>
                  <a:srgbClr val="0070C0"/>
                </a:solidFill>
              </a:rPr>
              <a:t>ou</a:t>
            </a:r>
            <a:r>
              <a:rPr lang="en-GB" dirty="0" smtClean="0">
                <a:sym typeface="Wingdings"/>
              </a:rPr>
              <a:t>ter </a:t>
            </a:r>
            <a:endParaRPr lang="en-GB" dirty="0">
              <a:sym typeface="Wingdings"/>
            </a:endParaRPr>
          </a:p>
        </p:txBody>
      </p:sp>
      <p:sp>
        <p:nvSpPr>
          <p:cNvPr id="15" name="Content Placeholder 2"/>
          <p:cNvSpPr txBox="1">
            <a:spLocks/>
          </p:cNvSpPr>
          <p:nvPr/>
        </p:nvSpPr>
        <p:spPr>
          <a:xfrm>
            <a:off x="449799" y="5165576"/>
            <a:ext cx="8229600" cy="1296144"/>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b="1" dirty="0" smtClean="0"/>
              <a:t>Starting with ‘annoying’</a:t>
            </a:r>
          </a:p>
          <a:p>
            <a:pPr marL="0" indent="0" algn="ctr">
              <a:buFont typeface="Arial" pitchFamily="34" charset="0"/>
              <a:buNone/>
            </a:pPr>
            <a:r>
              <a:rPr lang="en-GB" dirty="0" smtClean="0"/>
              <a:t>a</a:t>
            </a:r>
            <a:r>
              <a:rPr lang="en-GB" u="sng" dirty="0" smtClean="0">
                <a:solidFill>
                  <a:srgbClr val="FF0000"/>
                </a:solidFill>
              </a:rPr>
              <a:t>nn</a:t>
            </a:r>
            <a:r>
              <a:rPr lang="en-GB" u="sng" dirty="0" smtClean="0">
                <a:solidFill>
                  <a:srgbClr val="0070C0"/>
                </a:solidFill>
              </a:rPr>
              <a:t>oy</a:t>
            </a:r>
            <a:r>
              <a:rPr lang="en-GB" dirty="0" smtClean="0"/>
              <a:t> </a:t>
            </a:r>
            <a:r>
              <a:rPr lang="en-GB" dirty="0" smtClean="0">
                <a:sym typeface="Wingdings" panose="05000000000000000000" pitchFamily="2" charset="2"/>
              </a:rPr>
              <a:t></a:t>
            </a:r>
            <a:r>
              <a:rPr lang="en-GB" dirty="0" smtClean="0">
                <a:sym typeface="Wingdings"/>
              </a:rPr>
              <a:t> </a:t>
            </a:r>
            <a:r>
              <a:rPr lang="en-GB" dirty="0" smtClean="0"/>
              <a:t>a</a:t>
            </a:r>
            <a:r>
              <a:rPr lang="en-GB" u="sng" dirty="0" smtClean="0">
                <a:solidFill>
                  <a:srgbClr val="FF0000"/>
                </a:solidFill>
              </a:rPr>
              <a:t>nn</a:t>
            </a:r>
            <a:r>
              <a:rPr lang="en-GB" u="sng" dirty="0" smtClean="0">
                <a:solidFill>
                  <a:srgbClr val="0070C0"/>
                </a:solidFill>
              </a:rPr>
              <a:t>oy</a:t>
            </a:r>
            <a:r>
              <a:rPr lang="en-GB" dirty="0" smtClean="0"/>
              <a:t>i</a:t>
            </a:r>
            <a:r>
              <a:rPr lang="en-GB" u="sng" dirty="0" smtClean="0">
                <a:solidFill>
                  <a:srgbClr val="00B050"/>
                </a:solidFill>
              </a:rPr>
              <a:t>ng</a:t>
            </a:r>
            <a:r>
              <a:rPr lang="en-GB" dirty="0" smtClean="0">
                <a:sym typeface="Wingdings"/>
              </a:rPr>
              <a:t> - </a:t>
            </a:r>
            <a:r>
              <a:rPr lang="en-GB" dirty="0" smtClean="0"/>
              <a:t>a</a:t>
            </a:r>
            <a:r>
              <a:rPr lang="en-GB" u="sng" dirty="0" smtClean="0">
                <a:solidFill>
                  <a:srgbClr val="FF0000"/>
                </a:solidFill>
              </a:rPr>
              <a:t>nn</a:t>
            </a:r>
            <a:r>
              <a:rPr lang="en-GB" u="sng" dirty="0" smtClean="0">
                <a:solidFill>
                  <a:srgbClr val="0070C0"/>
                </a:solidFill>
              </a:rPr>
              <a:t>oy</a:t>
            </a:r>
            <a:r>
              <a:rPr lang="en-GB" u="sng" dirty="0" smtClean="0">
                <a:solidFill>
                  <a:srgbClr val="00B050"/>
                </a:solidFill>
              </a:rPr>
              <a:t>ed</a:t>
            </a:r>
            <a:r>
              <a:rPr lang="en-GB" dirty="0" smtClean="0">
                <a:sym typeface="Wingdings"/>
              </a:rPr>
              <a:t> - </a:t>
            </a:r>
            <a:r>
              <a:rPr lang="en-GB" dirty="0" smtClean="0"/>
              <a:t>a</a:t>
            </a:r>
            <a:r>
              <a:rPr lang="en-GB" u="sng" dirty="0" smtClean="0">
                <a:solidFill>
                  <a:srgbClr val="FF0000"/>
                </a:solidFill>
              </a:rPr>
              <a:t>nn</a:t>
            </a:r>
            <a:r>
              <a:rPr lang="en-GB" u="sng" dirty="0" smtClean="0">
                <a:solidFill>
                  <a:srgbClr val="0070C0"/>
                </a:solidFill>
              </a:rPr>
              <a:t>oy</a:t>
            </a:r>
            <a:r>
              <a:rPr lang="en-GB" dirty="0" smtClean="0"/>
              <a:t>i</a:t>
            </a:r>
            <a:r>
              <a:rPr lang="en-GB" u="sng" dirty="0" smtClean="0">
                <a:solidFill>
                  <a:srgbClr val="00B050"/>
                </a:solidFill>
              </a:rPr>
              <a:t>ng</a:t>
            </a:r>
            <a:r>
              <a:rPr lang="en-GB" dirty="0" smtClean="0"/>
              <a:t>ly</a:t>
            </a:r>
            <a:r>
              <a:rPr lang="en-GB" dirty="0" smtClean="0">
                <a:sym typeface="Wingdings"/>
              </a:rPr>
              <a:t> </a:t>
            </a:r>
            <a:endParaRPr lang="en-GB" dirty="0">
              <a:sym typeface="Wingdings"/>
            </a:endParaRPr>
          </a:p>
        </p:txBody>
      </p:sp>
    </p:spTree>
    <p:extLst>
      <p:ext uri="{BB962C8B-B14F-4D97-AF65-F5344CB8AC3E}">
        <p14:creationId xmlns:p14="http://schemas.microsoft.com/office/powerpoint/2010/main" val="5655786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673" y="345143"/>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81" y="1268760"/>
            <a:ext cx="3157116" cy="5099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a:spLocks noGrp="1"/>
          </p:cNvSpPr>
          <p:nvPr>
            <p:ph type="title"/>
          </p:nvPr>
        </p:nvSpPr>
        <p:spPr>
          <a:xfrm>
            <a:off x="418626" y="231993"/>
            <a:ext cx="8229600" cy="1143000"/>
          </a:xfrm>
        </p:spPr>
        <p:txBody>
          <a:bodyPr>
            <a:noAutofit/>
          </a:bodyPr>
          <a:lstStyle/>
          <a:p>
            <a:r>
              <a:rPr lang="en-GB" b="1" dirty="0" smtClean="0"/>
              <a:t>Wraparound Spelling</a:t>
            </a:r>
            <a:endParaRPr lang="en-GB" b="1" dirty="0"/>
          </a:p>
        </p:txBody>
      </p:sp>
      <p:sp>
        <p:nvSpPr>
          <p:cNvPr id="8" name="TextBox 7"/>
          <p:cNvSpPr txBox="1"/>
          <p:nvPr/>
        </p:nvSpPr>
        <p:spPr>
          <a:xfrm>
            <a:off x="3851920" y="1379518"/>
            <a:ext cx="4927216" cy="5262979"/>
          </a:xfrm>
          <a:prstGeom prst="rect">
            <a:avLst/>
          </a:prstGeom>
          <a:solidFill>
            <a:srgbClr val="FFFF99"/>
          </a:solidFill>
          <a:ln>
            <a:solidFill>
              <a:schemeClr val="tx1"/>
            </a:solidFill>
          </a:ln>
        </p:spPr>
        <p:txBody>
          <a:bodyPr wrap="square" rtlCol="0">
            <a:spAutoFit/>
          </a:bodyPr>
          <a:lstStyle/>
          <a:p>
            <a:r>
              <a:rPr lang="en-GB" sz="2800" b="1" dirty="0" smtClean="0"/>
              <a:t>In pairs you are going to be given a word. In your pairs, one person should be the ‘teacher’. Teach your word using the following process:</a:t>
            </a:r>
          </a:p>
          <a:p>
            <a:pPr marL="285750" indent="-285750">
              <a:buFont typeface="Wingdings" panose="05000000000000000000" pitchFamily="2" charset="2"/>
              <a:buChar char="§"/>
            </a:pPr>
            <a:r>
              <a:rPr lang="en-GB" sz="2800" b="1" dirty="0"/>
              <a:t>Hear it and say it</a:t>
            </a:r>
          </a:p>
          <a:p>
            <a:pPr marL="285750" indent="-285750">
              <a:buFont typeface="Wingdings" panose="05000000000000000000" pitchFamily="2" charset="2"/>
              <a:buChar char="§"/>
            </a:pPr>
            <a:r>
              <a:rPr lang="en-GB" sz="2800" b="1" dirty="0"/>
              <a:t>Stretch it and count it</a:t>
            </a:r>
          </a:p>
          <a:p>
            <a:pPr marL="285750" indent="-285750">
              <a:buFont typeface="Wingdings" panose="05000000000000000000" pitchFamily="2" charset="2"/>
              <a:buChar char="§"/>
            </a:pPr>
            <a:r>
              <a:rPr lang="en-GB" sz="2800" b="1" dirty="0"/>
              <a:t>Make (or write) it and mean it</a:t>
            </a:r>
          </a:p>
          <a:p>
            <a:pPr marL="285750" indent="-285750">
              <a:buFont typeface="Wingdings" panose="05000000000000000000" pitchFamily="2" charset="2"/>
              <a:buChar char="§"/>
            </a:pPr>
            <a:r>
              <a:rPr lang="en-GB" sz="2800" b="1" dirty="0"/>
              <a:t>Grow </a:t>
            </a:r>
            <a:r>
              <a:rPr lang="en-GB" sz="2800" b="1" dirty="0" smtClean="0"/>
              <a:t>it.</a:t>
            </a:r>
          </a:p>
          <a:p>
            <a:pPr marL="285750" indent="-285750">
              <a:buFont typeface="Wingdings" panose="05000000000000000000" pitchFamily="2" charset="2"/>
              <a:buChar char="§"/>
            </a:pPr>
            <a:endParaRPr lang="en-GB" sz="2800" b="1" dirty="0"/>
          </a:p>
          <a:p>
            <a:r>
              <a:rPr lang="en-GB" sz="2800" b="1" dirty="0" smtClean="0"/>
              <a:t>For a reminder: See the Wraparound Spelling Guidance</a:t>
            </a:r>
          </a:p>
        </p:txBody>
      </p:sp>
    </p:spTree>
    <p:extLst>
      <p:ext uri="{BB962C8B-B14F-4D97-AF65-F5344CB8AC3E}">
        <p14:creationId xmlns:p14="http://schemas.microsoft.com/office/powerpoint/2010/main" val="4047580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439" y="33889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25450" y="-27384"/>
            <a:ext cx="8229600" cy="1143000"/>
          </a:xfrm>
        </p:spPr>
        <p:txBody>
          <a:bodyPr>
            <a:noAutofit/>
          </a:bodyPr>
          <a:lstStyle/>
          <a:p>
            <a:r>
              <a:rPr lang="en-GB" b="1" dirty="0" smtClean="0"/>
              <a:t>Wraparound Spelling</a:t>
            </a:r>
            <a:endParaRPr lang="en-GB" b="1" dirty="0"/>
          </a:p>
        </p:txBody>
      </p:sp>
      <p:sp>
        <p:nvSpPr>
          <p:cNvPr id="12" name="Content Placeholder 2"/>
          <p:cNvSpPr>
            <a:spLocks noGrp="1"/>
          </p:cNvSpPr>
          <p:nvPr>
            <p:ph idx="1"/>
          </p:nvPr>
        </p:nvSpPr>
        <p:spPr>
          <a:xfrm>
            <a:off x="475456" y="1714500"/>
            <a:ext cx="8229600" cy="2290564"/>
          </a:xfrm>
          <a:solidFill>
            <a:srgbClr val="FFFF99"/>
          </a:solidFill>
          <a:ln>
            <a:solidFill>
              <a:schemeClr val="tx1"/>
            </a:solidFill>
          </a:ln>
        </p:spPr>
        <p:txBody>
          <a:bodyPr>
            <a:noAutofit/>
          </a:bodyPr>
          <a:lstStyle/>
          <a:p>
            <a:pPr marL="0" indent="0">
              <a:buNone/>
            </a:pPr>
            <a:r>
              <a:rPr lang="en-GB" sz="2800" b="1" dirty="0" smtClean="0"/>
              <a:t>Once you’ve gone through the process with one word, you can repeat the process with a few other words. When using Wraparound Spelling, practitioners have opted for a maximum of six words  to grow and shrink per week.</a:t>
            </a:r>
            <a:endParaRPr lang="en-GB" sz="2800" b="1" dirty="0"/>
          </a:p>
        </p:txBody>
      </p:sp>
      <p:sp>
        <p:nvSpPr>
          <p:cNvPr id="13" name="Title 1"/>
          <p:cNvSpPr txBox="1">
            <a:spLocks/>
          </p:cNvSpPr>
          <p:nvPr/>
        </p:nvSpPr>
        <p:spPr>
          <a:xfrm>
            <a:off x="475456" y="681892"/>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b="1" dirty="0" smtClean="0"/>
              <a:t>Next word…</a:t>
            </a:r>
            <a:endParaRPr lang="en-GB" b="1" dirty="0"/>
          </a:p>
        </p:txBody>
      </p:sp>
      <p:sp>
        <p:nvSpPr>
          <p:cNvPr id="16" name="Content Placeholder 2"/>
          <p:cNvSpPr txBox="1">
            <a:spLocks/>
          </p:cNvSpPr>
          <p:nvPr/>
        </p:nvSpPr>
        <p:spPr>
          <a:xfrm>
            <a:off x="457200" y="4365104"/>
            <a:ext cx="8229600" cy="2014091"/>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b="1" dirty="0" smtClean="0"/>
              <a:t>Let’s grow it:</a:t>
            </a:r>
          </a:p>
          <a:p>
            <a:pPr marL="0" indent="0">
              <a:buFont typeface="Arial" pitchFamily="34" charset="0"/>
              <a:buNone/>
            </a:pPr>
            <a:r>
              <a:rPr lang="en-GB" u="sng" dirty="0" smtClean="0">
                <a:solidFill>
                  <a:srgbClr val="FF0000"/>
                </a:solidFill>
              </a:rPr>
              <a:t>sh</a:t>
            </a:r>
            <a:r>
              <a:rPr lang="en-GB" u="sng" dirty="0" smtClean="0">
                <a:solidFill>
                  <a:srgbClr val="0070C0"/>
                </a:solidFill>
              </a:rPr>
              <a:t>ou</a:t>
            </a:r>
            <a:r>
              <a:rPr lang="en-GB" dirty="0" smtClean="0"/>
              <a:t>t 	</a:t>
            </a:r>
            <a:r>
              <a:rPr lang="en-GB" u="sng" dirty="0" smtClean="0">
                <a:solidFill>
                  <a:srgbClr val="FF0000"/>
                </a:solidFill>
              </a:rPr>
              <a:t>sh</a:t>
            </a:r>
            <a:r>
              <a:rPr lang="en-GB" u="sng" dirty="0" smtClean="0">
                <a:solidFill>
                  <a:srgbClr val="0070C0"/>
                </a:solidFill>
              </a:rPr>
              <a:t>ou</a:t>
            </a:r>
            <a:r>
              <a:rPr lang="en-GB" dirty="0" smtClean="0">
                <a:sym typeface="Wingdings"/>
              </a:rPr>
              <a:t>ted 	</a:t>
            </a:r>
            <a:r>
              <a:rPr lang="en-GB" u="sng" dirty="0" smtClean="0">
                <a:solidFill>
                  <a:srgbClr val="FF0000"/>
                </a:solidFill>
              </a:rPr>
              <a:t>sh</a:t>
            </a:r>
            <a:r>
              <a:rPr lang="en-GB" u="sng" dirty="0" smtClean="0">
                <a:solidFill>
                  <a:srgbClr val="0070C0"/>
                </a:solidFill>
              </a:rPr>
              <a:t>ou</a:t>
            </a:r>
            <a:r>
              <a:rPr lang="en-GB" dirty="0" smtClean="0">
                <a:sym typeface="Wingdings"/>
              </a:rPr>
              <a:t>ti</a:t>
            </a:r>
            <a:r>
              <a:rPr lang="en-GB" u="sng" dirty="0" smtClean="0">
                <a:solidFill>
                  <a:srgbClr val="00B050"/>
                </a:solidFill>
                <a:sym typeface="Wingdings"/>
              </a:rPr>
              <a:t>ng</a:t>
            </a:r>
            <a:r>
              <a:rPr lang="en-GB" dirty="0" smtClean="0">
                <a:sym typeface="Wingdings"/>
              </a:rPr>
              <a:t> 	    </a:t>
            </a:r>
            <a:r>
              <a:rPr lang="en-GB" u="sng" dirty="0" smtClean="0">
                <a:solidFill>
                  <a:srgbClr val="FF0000"/>
                </a:solidFill>
              </a:rPr>
              <a:t>sh</a:t>
            </a:r>
            <a:r>
              <a:rPr lang="en-GB" u="sng" dirty="0" smtClean="0">
                <a:solidFill>
                  <a:srgbClr val="0070C0"/>
                </a:solidFill>
              </a:rPr>
              <a:t>ou</a:t>
            </a:r>
            <a:r>
              <a:rPr lang="en-GB" dirty="0" smtClean="0">
                <a:sym typeface="Wingdings"/>
              </a:rPr>
              <a:t>ter </a:t>
            </a:r>
          </a:p>
          <a:p>
            <a:pPr marL="0" indent="0">
              <a:buFont typeface="Arial" pitchFamily="34" charset="0"/>
              <a:buNone/>
            </a:pPr>
            <a:r>
              <a:rPr lang="en-GB" dirty="0" smtClean="0"/>
              <a:t>h</a:t>
            </a:r>
            <a:r>
              <a:rPr lang="en-GB" u="sng" dirty="0" smtClean="0">
                <a:solidFill>
                  <a:srgbClr val="0070C0"/>
                </a:solidFill>
              </a:rPr>
              <a:t>ou</a:t>
            </a:r>
            <a:r>
              <a:rPr lang="en-GB" u="sng" dirty="0" smtClean="0">
                <a:solidFill>
                  <a:srgbClr val="FF0000"/>
                </a:solidFill>
              </a:rPr>
              <a:t>se</a:t>
            </a:r>
            <a:r>
              <a:rPr lang="en-GB" dirty="0" smtClean="0"/>
              <a:t>	h</a:t>
            </a:r>
            <a:r>
              <a:rPr lang="en-GB" u="sng" dirty="0" smtClean="0">
                <a:solidFill>
                  <a:srgbClr val="0070C0"/>
                </a:solidFill>
              </a:rPr>
              <a:t>ou</a:t>
            </a:r>
            <a:r>
              <a:rPr lang="en-GB" dirty="0" smtClean="0"/>
              <a:t>ses	h</a:t>
            </a:r>
            <a:r>
              <a:rPr lang="en-GB" u="sng" dirty="0" smtClean="0">
                <a:solidFill>
                  <a:srgbClr val="0070C0"/>
                </a:solidFill>
              </a:rPr>
              <a:t>ou</a:t>
            </a:r>
            <a:r>
              <a:rPr lang="en-GB" u="sng" dirty="0" smtClean="0">
                <a:solidFill>
                  <a:srgbClr val="FF0000"/>
                </a:solidFill>
              </a:rPr>
              <a:t>se</a:t>
            </a:r>
            <a:r>
              <a:rPr lang="en-GB" dirty="0" smtClean="0"/>
              <a:t>b</a:t>
            </a:r>
            <a:r>
              <a:rPr lang="en-GB" u="sng" dirty="0" smtClean="0">
                <a:solidFill>
                  <a:srgbClr val="00B050"/>
                </a:solidFill>
              </a:rPr>
              <a:t>oa</a:t>
            </a:r>
            <a:r>
              <a:rPr lang="en-GB" dirty="0" smtClean="0"/>
              <a:t>t    h</a:t>
            </a:r>
            <a:r>
              <a:rPr lang="en-GB" u="sng" dirty="0" smtClean="0">
                <a:solidFill>
                  <a:srgbClr val="0070C0"/>
                </a:solidFill>
              </a:rPr>
              <a:t>ou</a:t>
            </a:r>
            <a:r>
              <a:rPr lang="en-GB" u="sng" dirty="0" smtClean="0">
                <a:solidFill>
                  <a:srgbClr val="FF0000"/>
                </a:solidFill>
              </a:rPr>
              <a:t>se</a:t>
            </a:r>
            <a:r>
              <a:rPr lang="en-GB" dirty="0" smtClean="0"/>
              <a:t>b</a:t>
            </a:r>
            <a:r>
              <a:rPr lang="en-GB" u="sng" dirty="0" smtClean="0">
                <a:solidFill>
                  <a:schemeClr val="accent6">
                    <a:lumMod val="75000"/>
                  </a:schemeClr>
                </a:solidFill>
              </a:rPr>
              <a:t>ui</a:t>
            </a:r>
            <a:r>
              <a:rPr lang="en-GB" dirty="0" smtClean="0"/>
              <a:t>ld</a:t>
            </a:r>
            <a:r>
              <a:rPr lang="en-GB" u="sng" dirty="0" smtClean="0">
                <a:solidFill>
                  <a:srgbClr val="FF33CC"/>
                </a:solidFill>
              </a:rPr>
              <a:t>er</a:t>
            </a:r>
          </a:p>
        </p:txBody>
      </p:sp>
    </p:spTree>
    <p:extLst>
      <p:ext uri="{BB962C8B-B14F-4D97-AF65-F5344CB8AC3E}">
        <p14:creationId xmlns:p14="http://schemas.microsoft.com/office/powerpoint/2010/main" val="4063824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439" y="33889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25450" y="-27384"/>
            <a:ext cx="8229600" cy="1143000"/>
          </a:xfrm>
        </p:spPr>
        <p:txBody>
          <a:bodyPr>
            <a:noAutofit/>
          </a:bodyPr>
          <a:lstStyle/>
          <a:p>
            <a:r>
              <a:rPr lang="en-GB" b="1" dirty="0" smtClean="0"/>
              <a:t>Wraparound Spelling</a:t>
            </a:r>
            <a:endParaRPr lang="en-GB" b="1" dirty="0"/>
          </a:p>
        </p:txBody>
      </p:sp>
      <p:sp>
        <p:nvSpPr>
          <p:cNvPr id="12" name="Content Placeholder 2"/>
          <p:cNvSpPr>
            <a:spLocks noGrp="1"/>
          </p:cNvSpPr>
          <p:nvPr>
            <p:ph idx="1"/>
          </p:nvPr>
        </p:nvSpPr>
        <p:spPr>
          <a:xfrm>
            <a:off x="475456" y="1642492"/>
            <a:ext cx="8229600" cy="2578596"/>
          </a:xfrm>
          <a:solidFill>
            <a:srgbClr val="FFFF99"/>
          </a:solidFill>
          <a:ln>
            <a:solidFill>
              <a:schemeClr val="tx1"/>
            </a:solidFill>
          </a:ln>
        </p:spPr>
        <p:txBody>
          <a:bodyPr>
            <a:noAutofit/>
          </a:bodyPr>
          <a:lstStyle/>
          <a:p>
            <a:pPr marL="0" indent="0">
              <a:buNone/>
            </a:pPr>
            <a:r>
              <a:rPr lang="en-GB" b="1" dirty="0" smtClean="0"/>
              <a:t>Using one of the words that have been generated, create a sentence. This sentence will be used throughout the week. This is an opportunity to reinforce sentence structure and vocabulary.</a:t>
            </a:r>
            <a:endParaRPr lang="en-GB" b="1" dirty="0"/>
          </a:p>
        </p:txBody>
      </p:sp>
      <p:sp>
        <p:nvSpPr>
          <p:cNvPr id="13" name="Title 1"/>
          <p:cNvSpPr txBox="1">
            <a:spLocks/>
          </p:cNvSpPr>
          <p:nvPr/>
        </p:nvSpPr>
        <p:spPr>
          <a:xfrm>
            <a:off x="475456" y="681892"/>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b="1" dirty="0" smtClean="0"/>
              <a:t>Let’s write a sentence…</a:t>
            </a:r>
            <a:endParaRPr lang="en-GB" b="1" dirty="0"/>
          </a:p>
        </p:txBody>
      </p:sp>
      <p:sp>
        <p:nvSpPr>
          <p:cNvPr id="16" name="Content Placeholder 2"/>
          <p:cNvSpPr txBox="1">
            <a:spLocks/>
          </p:cNvSpPr>
          <p:nvPr/>
        </p:nvSpPr>
        <p:spPr>
          <a:xfrm>
            <a:off x="395094" y="4509120"/>
            <a:ext cx="8229600" cy="1728192"/>
          </a:xfrm>
          <a:prstGeom prst="rect">
            <a:avLst/>
          </a:prstGeom>
          <a:solidFill>
            <a:schemeClr val="bg1"/>
          </a:solidFill>
          <a:ln>
            <a:solidFill>
              <a:schemeClr val="tx1"/>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5400" b="1" dirty="0" smtClean="0"/>
              <a:t>I </a:t>
            </a:r>
            <a:r>
              <a:rPr lang="en-GB" sz="5400" b="1" u="sng" dirty="0" smtClean="0">
                <a:solidFill>
                  <a:srgbClr val="FF0000"/>
                </a:solidFill>
              </a:rPr>
              <a:t>sh</a:t>
            </a:r>
            <a:r>
              <a:rPr lang="en-GB" sz="5400" b="1" u="sng" dirty="0" smtClean="0">
                <a:solidFill>
                  <a:srgbClr val="0070C0"/>
                </a:solidFill>
              </a:rPr>
              <a:t>ou</a:t>
            </a:r>
            <a:r>
              <a:rPr lang="en-GB" sz="5400" b="1" dirty="0" smtClean="0"/>
              <a:t>ted l</a:t>
            </a:r>
            <a:r>
              <a:rPr lang="en-GB" sz="5400" b="1" u="sng" dirty="0" smtClean="0">
                <a:solidFill>
                  <a:srgbClr val="0070C0"/>
                </a:solidFill>
              </a:rPr>
              <a:t>ou</a:t>
            </a:r>
            <a:r>
              <a:rPr lang="en-GB" sz="5400" b="1" dirty="0" smtClean="0"/>
              <a:t>dly bec</a:t>
            </a:r>
            <a:r>
              <a:rPr lang="en-GB" sz="5400" b="1" u="sng" dirty="0" smtClean="0">
                <a:solidFill>
                  <a:srgbClr val="FF33CC"/>
                </a:solidFill>
              </a:rPr>
              <a:t>au</a:t>
            </a:r>
            <a:r>
              <a:rPr lang="en-GB" sz="5400" b="1" u="sng" dirty="0" smtClean="0">
                <a:solidFill>
                  <a:schemeClr val="accent6">
                    <a:lumMod val="75000"/>
                  </a:schemeClr>
                </a:solidFill>
              </a:rPr>
              <a:t>se</a:t>
            </a:r>
            <a:r>
              <a:rPr lang="en-GB" sz="5400" b="1" dirty="0" smtClean="0"/>
              <a:t>  my fr</a:t>
            </a:r>
            <a:r>
              <a:rPr lang="en-GB" sz="5400" b="1" u="sng" dirty="0" smtClean="0">
                <a:solidFill>
                  <a:srgbClr val="FFC000"/>
                </a:solidFill>
              </a:rPr>
              <a:t>ie</a:t>
            </a:r>
            <a:r>
              <a:rPr lang="en-GB" sz="5400" b="1" dirty="0" smtClean="0"/>
              <a:t>nd was far aw</a:t>
            </a:r>
            <a:r>
              <a:rPr lang="en-GB" sz="5400" b="1" u="sng" dirty="0" smtClean="0">
                <a:solidFill>
                  <a:srgbClr val="00B050"/>
                </a:solidFill>
              </a:rPr>
              <a:t>ay</a:t>
            </a:r>
            <a:r>
              <a:rPr lang="en-GB" sz="5400" b="1" dirty="0" smtClean="0"/>
              <a:t>.</a:t>
            </a:r>
            <a:endParaRPr lang="en-GB" sz="5400" u="sng" dirty="0" smtClean="0">
              <a:solidFill>
                <a:srgbClr val="FF33CC"/>
              </a:solidFill>
            </a:endParaRPr>
          </a:p>
        </p:txBody>
      </p:sp>
    </p:spTree>
    <p:extLst>
      <p:ext uri="{BB962C8B-B14F-4D97-AF65-F5344CB8AC3E}">
        <p14:creationId xmlns:p14="http://schemas.microsoft.com/office/powerpoint/2010/main" val="2738910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9" name="TextBox 8"/>
          <p:cNvSpPr txBox="1"/>
          <p:nvPr/>
        </p:nvSpPr>
        <p:spPr>
          <a:xfrm>
            <a:off x="257360" y="260648"/>
            <a:ext cx="8635120" cy="5386090"/>
          </a:xfrm>
          <a:prstGeom prst="rect">
            <a:avLst/>
          </a:prstGeom>
          <a:noFill/>
        </p:spPr>
        <p:txBody>
          <a:bodyPr wrap="square" rtlCol="0">
            <a:spAutoFit/>
          </a:bodyPr>
          <a:lstStyle/>
          <a:p>
            <a:r>
              <a:rPr lang="en-GB" sz="3200" b="1" dirty="0" smtClean="0">
                <a:latin typeface="Arial" panose="020B0604020202020204" pitchFamily="34" charset="0"/>
                <a:cs typeface="Arial" panose="020B0604020202020204" pitchFamily="34" charset="0"/>
              </a:rPr>
              <a:t>At the last session…</a:t>
            </a:r>
            <a:endParaRPr lang="en-GB" sz="1200" b="1" dirty="0" smtClean="0">
              <a:latin typeface="Arial" panose="020B0604020202020204" pitchFamily="34" charset="0"/>
              <a:cs typeface="Arial" panose="020B0604020202020204" pitchFamily="34" charset="0"/>
            </a:endParaRPr>
          </a:p>
          <a:p>
            <a:endParaRPr lang="en-GB" sz="32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explored </a:t>
            </a:r>
            <a:r>
              <a:rPr lang="en-GB" sz="2800" b="1" dirty="0" smtClean="0">
                <a:latin typeface="Arial" panose="020B0604020202020204" pitchFamily="34" charset="0"/>
                <a:cs typeface="Arial" panose="020B0604020202020204" pitchFamily="34" charset="0"/>
              </a:rPr>
              <a:t>the typical development of phonological awareness.</a:t>
            </a:r>
            <a:endParaRPr lang="en-GB" sz="2800" b="1" dirty="0" smtClean="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en-GB" sz="28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a:t>
            </a:r>
            <a:r>
              <a:rPr lang="en-GB" sz="2800" b="1" dirty="0" smtClean="0">
                <a:latin typeface="Arial" panose="020B0604020202020204" pitchFamily="34" charset="0"/>
                <a:cs typeface="Arial" panose="020B0604020202020204" pitchFamily="34" charset="0"/>
              </a:rPr>
              <a:t>identified ways in which we could plan for the development of phonological awareness as part of the teaching of phonics.</a:t>
            </a:r>
            <a:endParaRPr lang="en-GB" sz="2800" b="1" dirty="0" smtClean="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en-GB" sz="28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a:t>
            </a:r>
            <a:r>
              <a:rPr lang="en-GB" sz="2800" b="1" dirty="0" smtClean="0">
                <a:latin typeface="Arial" panose="020B0604020202020204" pitchFamily="34" charset="0"/>
                <a:cs typeface="Arial" panose="020B0604020202020204" pitchFamily="34" charset="0"/>
              </a:rPr>
              <a:t>used our learning on the phonic code to reflect on how we develop the teaching of phonics to support decoding (reading).</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65498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386" y="381909"/>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itle 1"/>
          <p:cNvSpPr>
            <a:spLocks noGrp="1"/>
          </p:cNvSpPr>
          <p:nvPr>
            <p:ph type="title"/>
          </p:nvPr>
        </p:nvSpPr>
        <p:spPr>
          <a:xfrm>
            <a:off x="418626" y="231993"/>
            <a:ext cx="8229600" cy="1143000"/>
          </a:xfrm>
        </p:spPr>
        <p:txBody>
          <a:bodyPr>
            <a:noAutofit/>
          </a:bodyPr>
          <a:lstStyle/>
          <a:p>
            <a:r>
              <a:rPr lang="en-GB" b="1" dirty="0" smtClean="0"/>
              <a:t>Wraparound Spelling</a:t>
            </a:r>
            <a:endParaRPr lang="en-GB" b="1" dirty="0"/>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810" y="1315525"/>
            <a:ext cx="3108857" cy="4400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067944" y="1268760"/>
            <a:ext cx="4495168" cy="4493538"/>
          </a:xfrm>
          <a:prstGeom prst="rect">
            <a:avLst/>
          </a:prstGeom>
          <a:solidFill>
            <a:srgbClr val="FFFF99"/>
          </a:solidFill>
          <a:ln>
            <a:solidFill>
              <a:schemeClr val="tx1"/>
            </a:solidFill>
          </a:ln>
        </p:spPr>
        <p:txBody>
          <a:bodyPr wrap="square" rtlCol="0">
            <a:spAutoFit/>
          </a:bodyPr>
          <a:lstStyle/>
          <a:p>
            <a:r>
              <a:rPr lang="en-GB" sz="2600" b="1" dirty="0" smtClean="0"/>
              <a:t>Tuesday – revision of Monday plus syllables and rhyme.</a:t>
            </a:r>
          </a:p>
          <a:p>
            <a:endParaRPr lang="en-GB" sz="2600" b="1" dirty="0"/>
          </a:p>
          <a:p>
            <a:r>
              <a:rPr lang="en-GB" sz="2600" b="1" dirty="0" smtClean="0"/>
              <a:t>Wednesday – revision of Monday plus parts of speech.</a:t>
            </a:r>
          </a:p>
          <a:p>
            <a:endParaRPr lang="en-GB" sz="2600" b="1" dirty="0"/>
          </a:p>
          <a:p>
            <a:r>
              <a:rPr lang="en-GB" sz="2600" b="1" dirty="0" smtClean="0"/>
              <a:t>Thursday – revision of Monday plus study prefixes and suffixes.</a:t>
            </a:r>
          </a:p>
          <a:p>
            <a:endParaRPr lang="en-GB" sz="2600" b="1" dirty="0"/>
          </a:p>
          <a:p>
            <a:r>
              <a:rPr lang="en-GB" sz="2600" b="1" dirty="0" smtClean="0"/>
              <a:t>Friday – assessment.</a:t>
            </a:r>
            <a:endParaRPr lang="en-GB" sz="2600" b="1" dirty="0"/>
          </a:p>
        </p:txBody>
      </p:sp>
      <p:sp>
        <p:nvSpPr>
          <p:cNvPr id="13" name="TextBox 12"/>
          <p:cNvSpPr txBox="1"/>
          <p:nvPr/>
        </p:nvSpPr>
        <p:spPr>
          <a:xfrm>
            <a:off x="277316" y="5889466"/>
            <a:ext cx="8501820" cy="707886"/>
          </a:xfrm>
          <a:prstGeom prst="rect">
            <a:avLst/>
          </a:prstGeom>
          <a:solidFill>
            <a:srgbClr val="FFFF99"/>
          </a:solidFill>
          <a:ln>
            <a:solidFill>
              <a:schemeClr val="tx1"/>
            </a:solidFill>
          </a:ln>
        </p:spPr>
        <p:txBody>
          <a:bodyPr wrap="square" rtlCol="0">
            <a:spAutoFit/>
          </a:bodyPr>
          <a:lstStyle/>
          <a:p>
            <a:r>
              <a:rPr lang="en-GB" sz="2000" b="1" dirty="0" smtClean="0"/>
              <a:t>Discuss: How can this overview support your teaching of phonological awareness as part of encoding (spelling)?</a:t>
            </a:r>
            <a:endParaRPr lang="en-GB" sz="2000" b="1" dirty="0"/>
          </a:p>
        </p:txBody>
      </p:sp>
    </p:spTree>
    <p:extLst>
      <p:ext uri="{BB962C8B-B14F-4D97-AF65-F5344CB8AC3E}">
        <p14:creationId xmlns:p14="http://schemas.microsoft.com/office/powerpoint/2010/main" val="28992474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2405" y="332656"/>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itle 1"/>
          <p:cNvSpPr>
            <a:spLocks noGrp="1"/>
          </p:cNvSpPr>
          <p:nvPr>
            <p:ph type="title"/>
          </p:nvPr>
        </p:nvSpPr>
        <p:spPr>
          <a:xfrm>
            <a:off x="418626" y="269776"/>
            <a:ext cx="8229600" cy="1143000"/>
          </a:xfrm>
        </p:spPr>
        <p:txBody>
          <a:bodyPr>
            <a:noAutofit/>
          </a:bodyPr>
          <a:lstStyle/>
          <a:p>
            <a:r>
              <a:rPr lang="en-GB" b="1" dirty="0" smtClean="0"/>
              <a:t>Word Study</a:t>
            </a:r>
            <a:br>
              <a:rPr lang="en-GB" b="1" dirty="0" smtClean="0"/>
            </a:br>
            <a:r>
              <a:rPr lang="en-GB" b="1" dirty="0" smtClean="0"/>
              <a:t>Roots and Shoots</a:t>
            </a:r>
            <a:endParaRPr lang="en-GB" b="1" dirty="0"/>
          </a:p>
        </p:txBody>
      </p:sp>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3293" y="1556792"/>
            <a:ext cx="4733925" cy="3495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73050" y="5225491"/>
            <a:ext cx="8470356" cy="1292662"/>
          </a:xfrm>
          <a:prstGeom prst="rect">
            <a:avLst/>
          </a:prstGeom>
          <a:solidFill>
            <a:srgbClr val="FFFF99"/>
          </a:solidFill>
          <a:ln>
            <a:solidFill>
              <a:schemeClr val="tx1"/>
            </a:solidFill>
          </a:ln>
        </p:spPr>
        <p:txBody>
          <a:bodyPr wrap="square" rtlCol="0">
            <a:spAutoFit/>
          </a:bodyPr>
          <a:lstStyle/>
          <a:p>
            <a:r>
              <a:rPr lang="en-GB" sz="2600" b="1" dirty="0" smtClean="0"/>
              <a:t>To develop independent word study the Roots and Shoots Spelling guidance can be used in order to further develop children’s morphological awareness.</a:t>
            </a:r>
            <a:endParaRPr lang="en-GB" sz="2600" b="1" dirty="0"/>
          </a:p>
        </p:txBody>
      </p:sp>
    </p:spTree>
    <p:extLst>
      <p:ext uri="{BB962C8B-B14F-4D97-AF65-F5344CB8AC3E}">
        <p14:creationId xmlns:p14="http://schemas.microsoft.com/office/powerpoint/2010/main" val="187106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099" y="332656"/>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1503"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Content Placeholder 3" descr="Screen Clipping"/>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76615" y="1412776"/>
            <a:ext cx="4947022" cy="5055423"/>
          </a:xfrm>
        </p:spPr>
      </p:pic>
      <p:sp>
        <p:nvSpPr>
          <p:cNvPr id="7" name="Title 1"/>
          <p:cNvSpPr>
            <a:spLocks noGrp="1"/>
          </p:cNvSpPr>
          <p:nvPr>
            <p:ph type="title"/>
          </p:nvPr>
        </p:nvSpPr>
        <p:spPr>
          <a:xfrm>
            <a:off x="418626" y="269776"/>
            <a:ext cx="8229600" cy="1143000"/>
          </a:xfrm>
        </p:spPr>
        <p:txBody>
          <a:bodyPr>
            <a:noAutofit/>
          </a:bodyPr>
          <a:lstStyle/>
          <a:p>
            <a:r>
              <a:rPr lang="en-GB" b="1" dirty="0" smtClean="0"/>
              <a:t>Word Study</a:t>
            </a:r>
            <a:br>
              <a:rPr lang="en-GB" b="1" dirty="0" smtClean="0"/>
            </a:br>
            <a:r>
              <a:rPr lang="en-GB" b="1" dirty="0" smtClean="0"/>
              <a:t>Roots and Shoots</a:t>
            </a:r>
            <a:endParaRPr lang="en-GB" b="1" dirty="0"/>
          </a:p>
        </p:txBody>
      </p:sp>
      <p:sp>
        <p:nvSpPr>
          <p:cNvPr id="8" name="TextBox 7"/>
          <p:cNvSpPr txBox="1"/>
          <p:nvPr/>
        </p:nvSpPr>
        <p:spPr>
          <a:xfrm>
            <a:off x="5413776" y="1988840"/>
            <a:ext cx="3312368" cy="4093428"/>
          </a:xfrm>
          <a:prstGeom prst="rect">
            <a:avLst/>
          </a:prstGeom>
          <a:solidFill>
            <a:srgbClr val="FFFF99"/>
          </a:solidFill>
          <a:ln>
            <a:solidFill>
              <a:schemeClr val="tx1"/>
            </a:solidFill>
          </a:ln>
        </p:spPr>
        <p:txBody>
          <a:bodyPr wrap="square" rtlCol="0">
            <a:spAutoFit/>
          </a:bodyPr>
          <a:lstStyle/>
          <a:p>
            <a:r>
              <a:rPr lang="en-GB" sz="2600" b="1" dirty="0" smtClean="0"/>
              <a:t>Given one spelling word, e.g. ‘telescope’, children would undertake independent/ small group word study through identifying roots and growing words to create a word list.</a:t>
            </a:r>
            <a:endParaRPr lang="en-GB" sz="2600" b="1" dirty="0"/>
          </a:p>
        </p:txBody>
      </p:sp>
    </p:spTree>
    <p:extLst>
      <p:ext uri="{BB962C8B-B14F-4D97-AF65-F5344CB8AC3E}">
        <p14:creationId xmlns:p14="http://schemas.microsoft.com/office/powerpoint/2010/main" val="34990731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3477875"/>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a:t>
            </a:r>
            <a:r>
              <a:rPr lang="en-GB" sz="2400" dirty="0" smtClean="0">
                <a:solidFill>
                  <a:srgbClr val="000000"/>
                </a:solidFill>
                <a:latin typeface="Arial" panose="020B0604020202020204" pitchFamily="34" charset="0"/>
                <a:cs typeface="Arial" panose="020B0604020202020204" pitchFamily="34" charset="0"/>
              </a:rPr>
              <a:t>plan for phonological awareness and spelling to support learning and teaching in your classroom?</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planning for phonological awareness and spelling in your classroom?</a:t>
            </a:r>
            <a:endParaRPr lang="en-GB" sz="2400" dirty="0" smtClean="0">
              <a:solidFill>
                <a:srgbClr val="000000"/>
              </a:solidFill>
              <a:latin typeface="Arial" panose="020B0604020202020204" pitchFamily="34" charset="0"/>
              <a:cs typeface="Arial" panose="020B0604020202020204" pitchFamily="34" charset="0"/>
            </a:endParaRP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0796779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57064" y="728058"/>
            <a:ext cx="8568952" cy="5570756"/>
          </a:xfrm>
          <a:prstGeom prst="rect">
            <a:avLst/>
          </a:prstGeom>
          <a:noFill/>
        </p:spPr>
        <p:txBody>
          <a:bodyPr wrap="square" rtlCol="0">
            <a:spAutoFit/>
          </a:bodyPr>
          <a:lstStyle/>
          <a:p>
            <a:pPr algn="ctr"/>
            <a:r>
              <a:rPr lang="en-GB" sz="4000" b="1" dirty="0" smtClean="0">
                <a:solidFill>
                  <a:srgbClr val="000000"/>
                </a:solidFill>
                <a:latin typeface="Arial" panose="020B0604020202020204" pitchFamily="34" charset="0"/>
                <a:cs typeface="Arial" panose="020B0604020202020204" pitchFamily="34" charset="0"/>
              </a:rPr>
              <a:t>What did you try out?</a:t>
            </a:r>
          </a:p>
          <a:p>
            <a:endParaRPr lang="en-GB" sz="2800" dirty="0">
              <a:solidFill>
                <a:srgbClr val="000000"/>
              </a:solidFill>
              <a:latin typeface="Arial" panose="020B0604020202020204" pitchFamily="34" charset="0"/>
              <a:cs typeface="Arial" panose="020B0604020202020204" pitchFamily="34" charset="0"/>
            </a:endParaRPr>
          </a:p>
          <a:p>
            <a:pPr marL="514350" indent="-514350">
              <a:buFont typeface="+mj-lt"/>
              <a:buAutoNum type="arabicPeriod"/>
            </a:pPr>
            <a:r>
              <a:rPr lang="en-GB" sz="3200" b="1" dirty="0" smtClean="0">
                <a:solidFill>
                  <a:srgbClr val="000000"/>
                </a:solidFill>
                <a:latin typeface="Arial" panose="020B0604020202020204" pitchFamily="34" charset="0"/>
                <a:cs typeface="Arial" panose="020B0604020202020204" pitchFamily="34" charset="0"/>
              </a:rPr>
              <a:t>How did you use the phonological awareness screening tool?</a:t>
            </a:r>
          </a:p>
          <a:p>
            <a:pPr marL="514350" indent="-514350">
              <a:buFont typeface="+mj-lt"/>
              <a:buAutoNum type="arabicPeriod"/>
            </a:pPr>
            <a:endParaRPr lang="en-GB" sz="3200" b="1" dirty="0">
              <a:solidFill>
                <a:srgbClr val="000000"/>
              </a:solidFill>
              <a:latin typeface="Arial" panose="020B0604020202020204" pitchFamily="34" charset="0"/>
              <a:cs typeface="Arial" panose="020B0604020202020204" pitchFamily="34" charset="0"/>
            </a:endParaRPr>
          </a:p>
          <a:p>
            <a:pPr marL="514350" indent="-514350">
              <a:buFont typeface="+mj-lt"/>
              <a:buAutoNum type="arabicPeriod"/>
            </a:pPr>
            <a:r>
              <a:rPr lang="en-GB" sz="3200" b="1" dirty="0" smtClean="0">
                <a:solidFill>
                  <a:srgbClr val="000000"/>
                </a:solidFill>
                <a:latin typeface="Arial" panose="020B0604020202020204" pitchFamily="34" charset="0"/>
                <a:cs typeface="Arial" panose="020B0604020202020204" pitchFamily="34" charset="0"/>
              </a:rPr>
              <a:t>How did you plan for and deliver phonological awareness instruction?</a:t>
            </a:r>
          </a:p>
          <a:p>
            <a:pPr marL="514350" indent="-514350">
              <a:buFont typeface="+mj-lt"/>
              <a:buAutoNum type="arabicPeriod"/>
            </a:pPr>
            <a:endParaRPr lang="en-GB" sz="3200" b="1" dirty="0">
              <a:solidFill>
                <a:srgbClr val="000000"/>
              </a:solidFill>
              <a:latin typeface="Arial" panose="020B0604020202020204" pitchFamily="34" charset="0"/>
              <a:cs typeface="Arial" panose="020B0604020202020204" pitchFamily="34" charset="0"/>
            </a:endParaRPr>
          </a:p>
          <a:p>
            <a:pPr marL="514350" indent="-514350">
              <a:buFont typeface="+mj-lt"/>
              <a:buAutoNum type="arabicPeriod"/>
            </a:pPr>
            <a:r>
              <a:rPr lang="en-GB" sz="3200" b="1" dirty="0" smtClean="0">
                <a:solidFill>
                  <a:srgbClr val="000000"/>
                </a:solidFill>
                <a:latin typeface="Arial" panose="020B0604020202020204" pitchFamily="34" charset="0"/>
                <a:cs typeface="Arial" panose="020B0604020202020204" pitchFamily="34" charset="0"/>
              </a:rPr>
              <a:t>How did you use your knowledge of the phonic code to support children’s decoding (reading)?</a:t>
            </a:r>
            <a:endParaRPr lang="en-GB" sz="3200" b="1" dirty="0" smtClean="0">
              <a:solidFill>
                <a:srgbClr val="000000"/>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404664"/>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3383869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404664"/>
            <a:ext cx="1440180" cy="66903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Rectangle 1"/>
          <p:cNvSpPr/>
          <p:nvPr/>
        </p:nvSpPr>
        <p:spPr>
          <a:xfrm>
            <a:off x="395536" y="332656"/>
            <a:ext cx="8280920" cy="1200329"/>
          </a:xfrm>
          <a:prstGeom prst="rect">
            <a:avLst/>
          </a:prstGeom>
        </p:spPr>
        <p:txBody>
          <a:bodyPr wrap="square">
            <a:spAutoFit/>
          </a:bodyPr>
          <a:lstStyle/>
          <a:p>
            <a:pPr algn="ctr"/>
            <a:r>
              <a:rPr lang="en-GB" sz="3600" b="1" dirty="0" smtClean="0"/>
              <a:t>Phonological Awareness </a:t>
            </a:r>
          </a:p>
          <a:p>
            <a:pPr algn="ctr"/>
            <a:r>
              <a:rPr lang="en-GB" sz="3600" b="1" dirty="0" smtClean="0"/>
              <a:t>and Phonics</a:t>
            </a:r>
            <a:endParaRPr lang="en-GB" sz="3600" b="1" dirty="0" smtClean="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4457" y="2395910"/>
            <a:ext cx="4295775" cy="336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323528" y="1753358"/>
            <a:ext cx="1944216" cy="441194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High Quality Learning  and Teaching for ALL children to Raise Attainment</a:t>
            </a:r>
            <a:endParaRPr lang="en-GB" b="1" dirty="0"/>
          </a:p>
        </p:txBody>
      </p:sp>
      <p:sp>
        <p:nvSpPr>
          <p:cNvPr id="14" name="Rectangle 13"/>
          <p:cNvSpPr/>
          <p:nvPr/>
        </p:nvSpPr>
        <p:spPr>
          <a:xfrm>
            <a:off x="6783524" y="1871099"/>
            <a:ext cx="1944216" cy="441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00" b="1" dirty="0" smtClean="0"/>
              <a:t>The planned additionality on top of high quality learning and teaching  to reduce “gaps” in attainment.</a:t>
            </a:r>
            <a:endParaRPr lang="en-GB" sz="2600" b="1" dirty="0"/>
          </a:p>
        </p:txBody>
      </p:sp>
      <p:sp>
        <p:nvSpPr>
          <p:cNvPr id="4" name="Curved Down Arrow 3"/>
          <p:cNvSpPr/>
          <p:nvPr/>
        </p:nvSpPr>
        <p:spPr>
          <a:xfrm flipH="1">
            <a:off x="1970018" y="1556792"/>
            <a:ext cx="1656184" cy="52351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Curved Down Arrow 14"/>
          <p:cNvSpPr/>
          <p:nvPr/>
        </p:nvSpPr>
        <p:spPr>
          <a:xfrm>
            <a:off x="5652120" y="1556792"/>
            <a:ext cx="1559621" cy="523514"/>
          </a:xfrm>
          <a:prstGeom prst="curved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848250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467" y="345143"/>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p:cNvSpPr txBox="1"/>
          <p:nvPr/>
        </p:nvSpPr>
        <p:spPr>
          <a:xfrm>
            <a:off x="425450" y="1196752"/>
            <a:ext cx="8353686" cy="1754326"/>
          </a:xfrm>
          <a:prstGeom prst="rect">
            <a:avLst/>
          </a:prstGeom>
          <a:solidFill>
            <a:srgbClr val="FFFF99"/>
          </a:solidFill>
          <a:ln>
            <a:solidFill>
              <a:schemeClr val="tx1"/>
            </a:solidFill>
          </a:ln>
        </p:spPr>
        <p:txBody>
          <a:bodyPr wrap="square" rtlCol="0">
            <a:spAutoFit/>
          </a:bodyPr>
          <a:lstStyle/>
          <a:p>
            <a:r>
              <a:rPr lang="en-GB" sz="5400" b="1" dirty="0" smtClean="0"/>
              <a:t>Decoding (reading) goes from concrete to abstract.</a:t>
            </a:r>
          </a:p>
        </p:txBody>
      </p:sp>
      <p:sp>
        <p:nvSpPr>
          <p:cNvPr id="7" name="TextBox 6"/>
          <p:cNvSpPr txBox="1"/>
          <p:nvPr/>
        </p:nvSpPr>
        <p:spPr>
          <a:xfrm>
            <a:off x="426467" y="4797152"/>
            <a:ext cx="8353686" cy="1754326"/>
          </a:xfrm>
          <a:prstGeom prst="rect">
            <a:avLst/>
          </a:prstGeom>
          <a:solidFill>
            <a:srgbClr val="FFFF99"/>
          </a:solidFill>
          <a:ln>
            <a:solidFill>
              <a:schemeClr val="tx1"/>
            </a:solidFill>
          </a:ln>
        </p:spPr>
        <p:txBody>
          <a:bodyPr wrap="square" rtlCol="0">
            <a:spAutoFit/>
          </a:bodyPr>
          <a:lstStyle/>
          <a:p>
            <a:r>
              <a:rPr lang="en-GB" sz="5400" b="1" dirty="0" smtClean="0"/>
              <a:t>Encoding (spelling) goes from abstract to concrete</a:t>
            </a:r>
            <a:r>
              <a:rPr lang="en-GB" sz="5400" dirty="0" smtClean="0"/>
              <a:t>.</a:t>
            </a:r>
            <a:endParaRPr lang="en-GB" sz="5400" dirty="0"/>
          </a:p>
        </p:txBody>
      </p:sp>
      <p:sp>
        <p:nvSpPr>
          <p:cNvPr id="4" name="TextBox 3"/>
          <p:cNvSpPr txBox="1"/>
          <p:nvPr/>
        </p:nvSpPr>
        <p:spPr>
          <a:xfrm>
            <a:off x="2195736" y="3442692"/>
            <a:ext cx="4608512" cy="830997"/>
          </a:xfrm>
          <a:prstGeom prst="rect">
            <a:avLst/>
          </a:prstGeom>
          <a:solidFill>
            <a:srgbClr val="FFFF99"/>
          </a:solidFill>
          <a:ln>
            <a:solidFill>
              <a:schemeClr val="tx1"/>
            </a:solidFill>
          </a:ln>
        </p:spPr>
        <p:txBody>
          <a:bodyPr wrap="square" rtlCol="0">
            <a:spAutoFit/>
          </a:bodyPr>
          <a:lstStyle/>
          <a:p>
            <a:pPr algn="ctr"/>
            <a:r>
              <a:rPr lang="en-GB" sz="4800" b="1" dirty="0" smtClean="0"/>
              <a:t>The Phonic Code</a:t>
            </a:r>
            <a:endParaRPr lang="en-GB" sz="4800" b="1" dirty="0"/>
          </a:p>
        </p:txBody>
      </p:sp>
      <p:sp>
        <p:nvSpPr>
          <p:cNvPr id="5" name="Up Arrow 4"/>
          <p:cNvSpPr/>
          <p:nvPr/>
        </p:nvSpPr>
        <p:spPr>
          <a:xfrm>
            <a:off x="4139952" y="2951078"/>
            <a:ext cx="360040" cy="49161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Down Arrow 5"/>
          <p:cNvSpPr/>
          <p:nvPr/>
        </p:nvSpPr>
        <p:spPr>
          <a:xfrm>
            <a:off x="4136720" y="4273689"/>
            <a:ext cx="360040" cy="5234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00014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099"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Content Placeholder 2"/>
          <p:cNvSpPr>
            <a:spLocks noGrp="1"/>
          </p:cNvSpPr>
          <p:nvPr>
            <p:ph idx="1"/>
          </p:nvPr>
        </p:nvSpPr>
        <p:spPr>
          <a:xfrm>
            <a:off x="395536" y="476673"/>
            <a:ext cx="4680520" cy="5616624"/>
          </a:xfrm>
        </p:spPr>
        <p:txBody>
          <a:bodyPr>
            <a:normAutofit lnSpcReduction="10000"/>
          </a:bodyPr>
          <a:lstStyle/>
          <a:p>
            <a:pPr marL="0" indent="0">
              <a:buNone/>
            </a:pPr>
            <a:r>
              <a:rPr lang="en-GB" b="1" dirty="0">
                <a:latin typeface="Arial" panose="020B0604020202020204" pitchFamily="34" charset="0"/>
                <a:cs typeface="Arial" panose="020B0604020202020204" pitchFamily="34" charset="0"/>
              </a:rPr>
              <a:t>Spelling is an essential and complex skill involving multiple </a:t>
            </a:r>
            <a:r>
              <a:rPr lang="en-GB" b="1" dirty="0" smtClean="0">
                <a:latin typeface="Arial" panose="020B0604020202020204" pitchFamily="34" charset="0"/>
                <a:cs typeface="Arial" panose="020B0604020202020204" pitchFamily="34" charset="0"/>
              </a:rPr>
              <a:t>components such as: visual </a:t>
            </a:r>
            <a:r>
              <a:rPr lang="en-GB" b="1" dirty="0">
                <a:latin typeface="Arial" panose="020B0604020202020204" pitchFamily="34" charset="0"/>
                <a:cs typeface="Arial" panose="020B0604020202020204" pitchFamily="34" charset="0"/>
              </a:rPr>
              <a:t>memory, phoneme-grapheme </a:t>
            </a:r>
            <a:r>
              <a:rPr lang="en-GB" b="1" dirty="0" smtClean="0">
                <a:latin typeface="Arial" panose="020B0604020202020204" pitchFamily="34" charset="0"/>
                <a:cs typeface="Arial" panose="020B0604020202020204" pitchFamily="34" charset="0"/>
              </a:rPr>
              <a:t>correspondence and knowing that one sound </a:t>
            </a:r>
            <a:r>
              <a:rPr lang="en-GB" b="1" dirty="0">
                <a:latin typeface="Arial" panose="020B0604020202020204" pitchFamily="34" charset="0"/>
                <a:cs typeface="Arial" panose="020B0604020202020204" pitchFamily="34" charset="0"/>
              </a:rPr>
              <a:t>can be </a:t>
            </a:r>
            <a:r>
              <a:rPr lang="en-GB" b="1" dirty="0" smtClean="0">
                <a:latin typeface="Arial" panose="020B0604020202020204" pitchFamily="34" charset="0"/>
                <a:cs typeface="Arial" panose="020B0604020202020204" pitchFamily="34" charset="0"/>
              </a:rPr>
              <a:t>represented by a number of different letters.  </a:t>
            </a:r>
            <a:endParaRPr lang="en-GB" b="1" dirty="0">
              <a:latin typeface="Arial" panose="020B0604020202020204" pitchFamily="34" charset="0"/>
              <a:cs typeface="Arial" panose="020B0604020202020204" pitchFamily="34" charset="0"/>
            </a:endParaRPr>
          </a:p>
          <a:p>
            <a:pPr marL="0" indent="0">
              <a:buNone/>
            </a:pPr>
            <a:endParaRPr lang="en-GB" dirty="0"/>
          </a:p>
        </p:txBody>
      </p:sp>
      <p:graphicFrame>
        <p:nvGraphicFramePr>
          <p:cNvPr id="8" name="Diagram 7">
            <a:extLst>
              <a:ext uri="{FF2B5EF4-FFF2-40B4-BE49-F238E27FC236}">
                <a16:creationId xmlns="" xmlns:a16="http://schemas.microsoft.com/office/drawing/2014/main" id="{EDDB6DD3-00FA-4896-BF29-B9C8683F65D3}"/>
              </a:ext>
            </a:extLst>
          </p:cNvPr>
          <p:cNvGraphicFramePr/>
          <p:nvPr>
            <p:extLst>
              <p:ext uri="{D42A27DB-BD31-4B8C-83A1-F6EECF244321}">
                <p14:modId xmlns:p14="http://schemas.microsoft.com/office/powerpoint/2010/main" val="1754628426"/>
              </p:ext>
            </p:extLst>
          </p:nvPr>
        </p:nvGraphicFramePr>
        <p:xfrm>
          <a:off x="3563888" y="1410692"/>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4944645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3530" y="417151"/>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9933" y="1196752"/>
            <a:ext cx="2947216" cy="4324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648" y="1196752"/>
            <a:ext cx="3036791" cy="4324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1"/>
          <p:cNvSpPr>
            <a:spLocks noGrp="1"/>
          </p:cNvSpPr>
          <p:nvPr>
            <p:ph type="title"/>
          </p:nvPr>
        </p:nvSpPr>
        <p:spPr>
          <a:xfrm>
            <a:off x="418626" y="231993"/>
            <a:ext cx="8229600" cy="1143000"/>
          </a:xfrm>
        </p:spPr>
        <p:txBody>
          <a:bodyPr>
            <a:noAutofit/>
          </a:bodyPr>
          <a:lstStyle/>
          <a:p>
            <a:r>
              <a:rPr lang="en-GB" b="1" dirty="0" smtClean="0"/>
              <a:t>The Phonic Code</a:t>
            </a:r>
            <a:endParaRPr lang="en-GB" b="1" dirty="0"/>
          </a:p>
        </p:txBody>
      </p:sp>
      <p:sp>
        <p:nvSpPr>
          <p:cNvPr id="3" name="TextBox 2"/>
          <p:cNvSpPr txBox="1"/>
          <p:nvPr/>
        </p:nvSpPr>
        <p:spPr>
          <a:xfrm>
            <a:off x="257360" y="5521594"/>
            <a:ext cx="8635120" cy="1107996"/>
          </a:xfrm>
          <a:prstGeom prst="rect">
            <a:avLst/>
          </a:prstGeom>
          <a:solidFill>
            <a:srgbClr val="FFFF99"/>
          </a:solidFill>
          <a:ln>
            <a:solidFill>
              <a:schemeClr val="tx1"/>
            </a:solidFill>
          </a:ln>
        </p:spPr>
        <p:txBody>
          <a:bodyPr wrap="square" rtlCol="0">
            <a:spAutoFit/>
          </a:bodyPr>
          <a:lstStyle/>
          <a:p>
            <a:r>
              <a:rPr lang="en-GB" sz="2200" b="1" dirty="0" smtClean="0"/>
              <a:t>Start With a Chart: When developing children’s encoding (for spelling) a Grapheme/ Phoneme Correspondence (GPC) chart can support modelled teaching instruction and group/ independent reinforcement.</a:t>
            </a:r>
            <a:endParaRPr lang="en-GB" sz="2200" b="1" dirty="0"/>
          </a:p>
        </p:txBody>
      </p:sp>
    </p:spTree>
    <p:extLst>
      <p:ext uri="{BB962C8B-B14F-4D97-AF65-F5344CB8AC3E}">
        <p14:creationId xmlns:p14="http://schemas.microsoft.com/office/powerpoint/2010/main" val="7234314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3050" y="345143"/>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332656"/>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p:cNvSpPr txBox="1"/>
          <p:nvPr/>
        </p:nvSpPr>
        <p:spPr>
          <a:xfrm>
            <a:off x="314386" y="345143"/>
            <a:ext cx="8506086" cy="707886"/>
          </a:xfrm>
          <a:prstGeom prst="rect">
            <a:avLst/>
          </a:prstGeom>
          <a:noFill/>
        </p:spPr>
        <p:txBody>
          <a:bodyPr wrap="square" rtlCol="0">
            <a:spAutoFit/>
          </a:bodyPr>
          <a:lstStyle/>
          <a:p>
            <a:pPr algn="ctr"/>
            <a:r>
              <a:rPr lang="en-GB" sz="4000" b="1" dirty="0" smtClean="0">
                <a:latin typeface="Arial" panose="020B0604020202020204" pitchFamily="34" charset="0"/>
                <a:cs typeface="Arial" panose="020B0604020202020204" pitchFamily="34" charset="0"/>
              </a:rPr>
              <a:t>Our “Special Friends”</a:t>
            </a:r>
            <a:endParaRPr lang="en-GB" sz="4000" b="1" dirty="0">
              <a:latin typeface="Arial" panose="020B0604020202020204" pitchFamily="34" charset="0"/>
              <a:cs typeface="Arial" panose="020B0604020202020204" pitchFamily="34" charset="0"/>
            </a:endParaRPr>
          </a:p>
        </p:txBody>
      </p:sp>
      <p:sp>
        <p:nvSpPr>
          <p:cNvPr id="7" name="Content Placeholder 2"/>
          <p:cNvSpPr>
            <a:spLocks noGrp="1"/>
          </p:cNvSpPr>
          <p:nvPr>
            <p:ph idx="1"/>
          </p:nvPr>
        </p:nvSpPr>
        <p:spPr>
          <a:xfrm>
            <a:off x="425450" y="1179710"/>
            <a:ext cx="8229600" cy="4525963"/>
          </a:xfrm>
        </p:spPr>
        <p:txBody>
          <a:bodyPr>
            <a:noAutofit/>
          </a:bodyPr>
          <a:lstStyle/>
          <a:p>
            <a:pPr marL="0" indent="0" algn="ctr">
              <a:buNone/>
            </a:pPr>
            <a:r>
              <a:rPr lang="en-GB" sz="3600" b="1" dirty="0" smtClean="0"/>
              <a:t>Many of our words have special friends!</a:t>
            </a:r>
          </a:p>
          <a:p>
            <a:pPr marL="0" indent="0">
              <a:buNone/>
            </a:pPr>
            <a:endParaRPr lang="en-GB" sz="1400" dirty="0"/>
          </a:p>
          <a:p>
            <a:pPr marL="0" indent="0">
              <a:buNone/>
            </a:pPr>
            <a:r>
              <a:rPr lang="en-GB" sz="3600" b="1" dirty="0" smtClean="0"/>
              <a:t>Close </a:t>
            </a:r>
            <a:r>
              <a:rPr lang="en-GB" sz="3600" b="1" dirty="0" smtClean="0"/>
              <a:t>friends </a:t>
            </a:r>
            <a:r>
              <a:rPr lang="en-GB" sz="3600" dirty="0" smtClean="0"/>
              <a:t>– </a:t>
            </a:r>
            <a:r>
              <a:rPr lang="en-GB" sz="3600" u="sng" dirty="0" smtClean="0">
                <a:solidFill>
                  <a:srgbClr val="FF0000"/>
                </a:solidFill>
              </a:rPr>
              <a:t>ch</a:t>
            </a:r>
            <a:r>
              <a:rPr lang="en-GB" sz="3600" dirty="0" smtClean="0"/>
              <a:t>i</a:t>
            </a:r>
            <a:r>
              <a:rPr lang="en-GB" sz="3600" u="sng" dirty="0" smtClean="0">
                <a:solidFill>
                  <a:srgbClr val="FF0000"/>
                </a:solidFill>
              </a:rPr>
              <a:t>ck</a:t>
            </a:r>
            <a:r>
              <a:rPr lang="en-GB" sz="3600" dirty="0" smtClean="0"/>
              <a:t>en,  l</a:t>
            </a:r>
            <a:r>
              <a:rPr lang="en-GB" sz="3600" u="sng" dirty="0" smtClean="0">
                <a:solidFill>
                  <a:srgbClr val="FF0000"/>
                </a:solidFill>
              </a:rPr>
              <a:t>igh</a:t>
            </a:r>
            <a:r>
              <a:rPr lang="en-GB" sz="3600" dirty="0" smtClean="0"/>
              <a:t>tni</a:t>
            </a:r>
            <a:r>
              <a:rPr lang="en-GB" sz="3600" u="sng" dirty="0" smtClean="0">
                <a:solidFill>
                  <a:srgbClr val="FF0000"/>
                </a:solidFill>
              </a:rPr>
              <a:t>ng</a:t>
            </a:r>
            <a:r>
              <a:rPr lang="en-GB" sz="3600" dirty="0" smtClean="0">
                <a:solidFill>
                  <a:srgbClr val="FF0000"/>
                </a:solidFill>
              </a:rPr>
              <a:t> </a:t>
            </a:r>
            <a:r>
              <a:rPr lang="en-GB" sz="3600" dirty="0" smtClean="0">
                <a:solidFill>
                  <a:srgbClr val="FF0000"/>
                </a:solidFill>
              </a:rPr>
              <a:t/>
            </a:r>
            <a:br>
              <a:rPr lang="en-GB" sz="3600" dirty="0" smtClean="0">
                <a:solidFill>
                  <a:srgbClr val="FF0000"/>
                </a:solidFill>
              </a:rPr>
            </a:br>
            <a:r>
              <a:rPr lang="en-GB" sz="3600" b="1" dirty="0" smtClean="0">
                <a:solidFill>
                  <a:srgbClr val="00B050"/>
                </a:solidFill>
              </a:rPr>
              <a:t>(</a:t>
            </a:r>
            <a:r>
              <a:rPr lang="en-GB" sz="3600" b="1" dirty="0" smtClean="0">
                <a:solidFill>
                  <a:srgbClr val="00B050"/>
                </a:solidFill>
              </a:rPr>
              <a:t>digraphs and </a:t>
            </a:r>
            <a:r>
              <a:rPr lang="en-GB" sz="3600" b="1" dirty="0" err="1" smtClean="0">
                <a:solidFill>
                  <a:srgbClr val="00B050"/>
                </a:solidFill>
              </a:rPr>
              <a:t>trigraphs</a:t>
            </a:r>
            <a:r>
              <a:rPr lang="en-GB" sz="3600" b="1" dirty="0" smtClean="0">
                <a:solidFill>
                  <a:srgbClr val="00B050"/>
                </a:solidFill>
              </a:rPr>
              <a:t>)</a:t>
            </a:r>
          </a:p>
          <a:p>
            <a:pPr marL="0" indent="0">
              <a:buNone/>
            </a:pPr>
            <a:endParaRPr lang="en-GB" sz="3600" dirty="0" smtClean="0">
              <a:solidFill>
                <a:srgbClr val="002060"/>
              </a:solidFill>
            </a:endParaRPr>
          </a:p>
          <a:p>
            <a:pPr marL="0" indent="0">
              <a:buNone/>
            </a:pPr>
            <a:r>
              <a:rPr lang="en-GB" sz="3600" b="1" dirty="0" smtClean="0"/>
              <a:t>Distant friends </a:t>
            </a:r>
            <a:r>
              <a:rPr lang="en-GB" sz="3600" dirty="0" smtClean="0"/>
              <a:t>– t</a:t>
            </a:r>
            <a:r>
              <a:rPr lang="en-GB" sz="3600" dirty="0" smtClean="0">
                <a:solidFill>
                  <a:srgbClr val="FF0000"/>
                </a:solidFill>
              </a:rPr>
              <a:t>a</a:t>
            </a:r>
            <a:r>
              <a:rPr lang="en-GB" sz="3600" dirty="0" smtClean="0"/>
              <a:t>p</a:t>
            </a:r>
            <a:r>
              <a:rPr lang="en-GB" sz="3600" dirty="0" smtClean="0">
                <a:solidFill>
                  <a:srgbClr val="FF0000"/>
                </a:solidFill>
              </a:rPr>
              <a:t>e</a:t>
            </a:r>
            <a:r>
              <a:rPr lang="en-GB" sz="3600" dirty="0" smtClean="0"/>
              <a:t>,   gr</a:t>
            </a:r>
            <a:r>
              <a:rPr lang="en-GB" sz="3600" dirty="0" smtClean="0">
                <a:solidFill>
                  <a:srgbClr val="FF0000"/>
                </a:solidFill>
              </a:rPr>
              <a:t>a</a:t>
            </a:r>
            <a:r>
              <a:rPr lang="en-GB" sz="3600" dirty="0" smtClean="0"/>
              <a:t>p</a:t>
            </a:r>
            <a:r>
              <a:rPr lang="en-GB" sz="3600" dirty="0" smtClean="0">
                <a:solidFill>
                  <a:srgbClr val="FF0000"/>
                </a:solidFill>
              </a:rPr>
              <a:t>e	 </a:t>
            </a:r>
            <a:r>
              <a:rPr lang="en-GB" sz="3600" dirty="0" smtClean="0">
                <a:solidFill>
                  <a:srgbClr val="FF0000"/>
                </a:solidFill>
              </a:rPr>
              <a:t/>
            </a:r>
            <a:br>
              <a:rPr lang="en-GB" sz="3600" dirty="0" smtClean="0">
                <a:solidFill>
                  <a:srgbClr val="FF0000"/>
                </a:solidFill>
              </a:rPr>
            </a:br>
            <a:r>
              <a:rPr lang="en-GB" sz="3600" b="1" dirty="0" smtClean="0">
                <a:solidFill>
                  <a:srgbClr val="00B050"/>
                </a:solidFill>
              </a:rPr>
              <a:t>(</a:t>
            </a:r>
            <a:r>
              <a:rPr lang="en-GB" sz="3600" b="1" dirty="0" smtClean="0">
                <a:solidFill>
                  <a:srgbClr val="00B050"/>
                </a:solidFill>
              </a:rPr>
              <a:t>split digraphs)</a:t>
            </a:r>
          </a:p>
          <a:p>
            <a:pPr marL="0" indent="0">
              <a:buNone/>
            </a:pPr>
            <a:endParaRPr lang="en-GB" sz="3600" dirty="0" smtClean="0"/>
          </a:p>
          <a:p>
            <a:pPr marL="0" indent="0">
              <a:buNone/>
            </a:pPr>
            <a:r>
              <a:rPr lang="en-GB" sz="3600" dirty="0" smtClean="0"/>
              <a:t>Some </a:t>
            </a:r>
            <a:r>
              <a:rPr lang="en-GB" sz="3600" dirty="0" smtClean="0"/>
              <a:t>have both - </a:t>
            </a:r>
            <a:r>
              <a:rPr lang="en-GB" sz="3600" u="sng" dirty="0" smtClean="0">
                <a:solidFill>
                  <a:srgbClr val="FF0000"/>
                </a:solidFill>
              </a:rPr>
              <a:t>ch</a:t>
            </a:r>
            <a:r>
              <a:rPr lang="en-GB" sz="3600" dirty="0" smtClean="0"/>
              <a:t>ocol</a:t>
            </a:r>
            <a:r>
              <a:rPr lang="en-GB" sz="3600" dirty="0" smtClean="0">
                <a:solidFill>
                  <a:srgbClr val="FF0000"/>
                </a:solidFill>
              </a:rPr>
              <a:t>a</a:t>
            </a:r>
            <a:r>
              <a:rPr lang="en-GB" sz="3600" dirty="0" smtClean="0"/>
              <a:t>t</a:t>
            </a:r>
            <a:r>
              <a:rPr lang="en-GB" sz="3600" dirty="0" smtClean="0">
                <a:solidFill>
                  <a:srgbClr val="FF0000"/>
                </a:solidFill>
              </a:rPr>
              <a:t>e</a:t>
            </a:r>
            <a:endParaRPr lang="en-GB" sz="3600" dirty="0">
              <a:solidFill>
                <a:srgbClr val="FF0000"/>
              </a:solidFill>
            </a:endParaRPr>
          </a:p>
        </p:txBody>
      </p:sp>
      <p:sp>
        <p:nvSpPr>
          <p:cNvPr id="4" name="Block Arc 3"/>
          <p:cNvSpPr/>
          <p:nvPr/>
        </p:nvSpPr>
        <p:spPr>
          <a:xfrm>
            <a:off x="3851920" y="3861048"/>
            <a:ext cx="504056" cy="490364"/>
          </a:xfrm>
          <a:prstGeom prst="blockArc">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Block Arc 11"/>
          <p:cNvSpPr/>
          <p:nvPr/>
        </p:nvSpPr>
        <p:spPr>
          <a:xfrm>
            <a:off x="5292080" y="3903278"/>
            <a:ext cx="504056" cy="490364"/>
          </a:xfrm>
          <a:prstGeom prst="blockArc">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Block Arc 12"/>
          <p:cNvSpPr/>
          <p:nvPr/>
        </p:nvSpPr>
        <p:spPr>
          <a:xfrm>
            <a:off x="5148064" y="5733256"/>
            <a:ext cx="504056" cy="490364"/>
          </a:xfrm>
          <a:prstGeom prst="blockArc">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884790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395536" y="1342960"/>
            <a:ext cx="4680520" cy="5110376"/>
          </a:xfrm>
        </p:spPr>
        <p:txBody>
          <a:bodyPr>
            <a:normAutofit fontScale="85000" lnSpcReduction="20000"/>
          </a:bodyPr>
          <a:lstStyle/>
          <a:p>
            <a:pPr marL="0" indent="0">
              <a:buNone/>
            </a:pPr>
            <a:r>
              <a:rPr lang="en-GB" b="1" dirty="0" smtClean="0"/>
              <a:t>Wraparound </a:t>
            </a:r>
            <a:r>
              <a:rPr lang="en-GB" b="1" dirty="0"/>
              <a:t>Spelling is a principled approach to the teaching of spelling based on the phonic code, the meaning of </a:t>
            </a:r>
            <a:r>
              <a:rPr lang="en-GB" b="1" dirty="0" smtClean="0"/>
              <a:t>words </a:t>
            </a:r>
            <a:r>
              <a:rPr lang="en-GB" b="1" dirty="0"/>
              <a:t>and the application of words. The approach makes the connections between decoding (for reading) and encoding (for spelling</a:t>
            </a:r>
            <a:r>
              <a:rPr lang="en-GB" b="1" dirty="0" smtClean="0"/>
              <a:t>). </a:t>
            </a:r>
            <a:r>
              <a:rPr lang="en-GB" b="1" dirty="0"/>
              <a:t>The Wraparound Spelling approach to the teaching of spelling can be used universally to support the learning and teaching of spelling for all children, and as a targeted approach.</a:t>
            </a:r>
          </a:p>
          <a:p>
            <a:pPr marL="0" indent="0">
              <a:buNone/>
            </a:pPr>
            <a:endParaRPr lang="en-GB" dirty="0"/>
          </a:p>
        </p:txBody>
      </p:sp>
      <p:pic>
        <p:nvPicPr>
          <p:cNvPr id="8" name="Picture 7" descr="https://armstrongmedia.s3.amazonaws.com/wp-content/uploads/2016/02/UPWARD-Spiral.png"/>
          <p:cNvPicPr/>
          <p:nvPr/>
        </p:nvPicPr>
        <p:blipFill>
          <a:blip r:embed="rId3">
            <a:extLst>
              <a:ext uri="{28A0092B-C50C-407E-A947-70E740481C1C}">
                <a14:useLocalDpi xmlns:a14="http://schemas.microsoft.com/office/drawing/2010/main" val="0"/>
              </a:ext>
            </a:extLst>
          </a:blip>
          <a:srcRect/>
          <a:stretch>
            <a:fillRect/>
          </a:stretch>
        </p:blipFill>
        <p:spPr bwMode="auto">
          <a:xfrm>
            <a:off x="5617158" y="2347615"/>
            <a:ext cx="2785383" cy="4510385"/>
          </a:xfrm>
          <a:prstGeom prst="rect">
            <a:avLst/>
          </a:prstGeom>
          <a:noFill/>
          <a:ln>
            <a:noFill/>
          </a:ln>
        </p:spPr>
      </p:pic>
      <p:sp>
        <p:nvSpPr>
          <p:cNvPr id="9" name="TextBox 8"/>
          <p:cNvSpPr txBox="1"/>
          <p:nvPr/>
        </p:nvSpPr>
        <p:spPr>
          <a:xfrm rot="21095747">
            <a:off x="5821717" y="1511655"/>
            <a:ext cx="2376264" cy="923330"/>
          </a:xfrm>
          <a:prstGeom prst="rect">
            <a:avLst/>
          </a:prstGeom>
          <a:solidFill>
            <a:schemeClr val="bg1"/>
          </a:solidFill>
          <a:ln w="57150">
            <a:solidFill>
              <a:schemeClr val="tx1"/>
            </a:solidFill>
          </a:ln>
        </p:spPr>
        <p:txBody>
          <a:bodyPr wrap="square" rtlCol="0">
            <a:spAutoFit/>
          </a:bodyPr>
          <a:lstStyle/>
          <a:p>
            <a:r>
              <a:rPr lang="en-GB" dirty="0" smtClean="0">
                <a:latin typeface="Arial" panose="020B0604020202020204" pitchFamily="34" charset="0"/>
                <a:cs typeface="Arial" panose="020B0604020202020204" pitchFamily="34" charset="0"/>
              </a:rPr>
              <a:t> </a:t>
            </a:r>
          </a:p>
          <a:p>
            <a:r>
              <a:rPr lang="en-GB" dirty="0" smtClean="0">
                <a:latin typeface="Arial" panose="020B0604020202020204" pitchFamily="34" charset="0"/>
                <a:cs typeface="Arial" panose="020B0604020202020204" pitchFamily="34" charset="0"/>
              </a:rPr>
              <a:t>Wraparound Spelling</a:t>
            </a:r>
          </a:p>
          <a:p>
            <a:endParaRPr lang="en-GB"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3530" y="417151"/>
            <a:ext cx="1440180" cy="669036"/>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13" name="Title 1"/>
          <p:cNvSpPr>
            <a:spLocks noGrp="1"/>
          </p:cNvSpPr>
          <p:nvPr>
            <p:ph type="title"/>
          </p:nvPr>
        </p:nvSpPr>
        <p:spPr>
          <a:xfrm>
            <a:off x="418626" y="231993"/>
            <a:ext cx="8229600" cy="1143000"/>
          </a:xfrm>
        </p:spPr>
        <p:txBody>
          <a:bodyPr>
            <a:noAutofit/>
          </a:bodyPr>
          <a:lstStyle/>
          <a:p>
            <a:r>
              <a:rPr lang="en-GB" b="1" dirty="0" smtClean="0"/>
              <a:t>Wraparound Spelling</a:t>
            </a:r>
            <a:endParaRPr lang="en-GB" b="1" dirty="0"/>
          </a:p>
        </p:txBody>
      </p:sp>
    </p:spTree>
    <p:extLst>
      <p:ext uri="{BB962C8B-B14F-4D97-AF65-F5344CB8AC3E}">
        <p14:creationId xmlns:p14="http://schemas.microsoft.com/office/powerpoint/2010/main" val="3392295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2679</TotalTime>
  <Words>2906</Words>
  <Application>Microsoft Office PowerPoint</Application>
  <PresentationFormat>On-screen Show (4:3)</PresentationFormat>
  <Paragraphs>286</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LTA Toolkit</vt:lpstr>
      <vt:lpstr>Raising Attainment through developing a whole-school approach to phonological awareness as part of the teaching of phonics and spelling  Part 2     </vt:lpstr>
      <vt:lpstr>PowerPoint Presentation</vt:lpstr>
      <vt:lpstr>PowerPoint Presentation</vt:lpstr>
      <vt:lpstr>PowerPoint Presentation</vt:lpstr>
      <vt:lpstr>PowerPoint Presentation</vt:lpstr>
      <vt:lpstr>PowerPoint Presentation</vt:lpstr>
      <vt:lpstr>The Phonic Code</vt:lpstr>
      <vt:lpstr>PowerPoint Presentation</vt:lpstr>
      <vt:lpstr>Wraparound Spelling</vt:lpstr>
      <vt:lpstr>Wraparound Spelling</vt:lpstr>
      <vt:lpstr>Wraparound Spelling</vt:lpstr>
      <vt:lpstr>Wraparound Spelling  Hear it and Say it…</vt:lpstr>
      <vt:lpstr>Wraparound Spelling  Stretch it and Count it…</vt:lpstr>
      <vt:lpstr>Wraparound Spelling  Make it (or write it)…</vt:lpstr>
      <vt:lpstr>Wraparound Spelling  Mean it…</vt:lpstr>
      <vt:lpstr>Wraparound Spelling</vt:lpstr>
      <vt:lpstr>Wraparound Spelling</vt:lpstr>
      <vt:lpstr>Wraparound Spelling</vt:lpstr>
      <vt:lpstr>Wraparound Spelling</vt:lpstr>
      <vt:lpstr>Wraparound Spelling</vt:lpstr>
      <vt:lpstr>Word Study Roots and Shoots</vt:lpstr>
      <vt:lpstr>Word Study Roots and Shoots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208</cp:revision>
  <cp:lastPrinted>2019-01-22T11:35:57Z</cp:lastPrinted>
  <dcterms:created xsi:type="dcterms:W3CDTF">2013-02-22T07:22:54Z</dcterms:created>
  <dcterms:modified xsi:type="dcterms:W3CDTF">2019-07-08T20:42:51Z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